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61" r:id="rId6"/>
    <p:sldId id="259" r:id="rId7"/>
    <p:sldId id="260" r:id="rId8"/>
    <p:sldId id="262" r:id="rId9"/>
    <p:sldId id="263" r:id="rId10"/>
    <p:sldId id="264" r:id="rId11"/>
    <p:sldId id="265" r:id="rId12"/>
    <p:sldId id="266" r:id="rId13"/>
    <p:sldId id="267" r:id="rId14"/>
    <p:sldId id="281" r:id="rId15"/>
    <p:sldId id="282" r:id="rId16"/>
    <p:sldId id="285" r:id="rId17"/>
    <p:sldId id="283" r:id="rId18"/>
    <p:sldId id="278" r:id="rId19"/>
    <p:sldId id="279" r:id="rId20"/>
    <p:sldId id="280" r:id="rId21"/>
    <p:sldId id="284" r:id="rId22"/>
    <p:sldId id="268" r:id="rId23"/>
    <p:sldId id="269" r:id="rId24"/>
    <p:sldId id="270" r:id="rId25"/>
    <p:sldId id="272" r:id="rId26"/>
    <p:sldId id="273" r:id="rId27"/>
    <p:sldId id="274" r:id="rId28"/>
    <p:sldId id="276" r:id="rId29"/>
    <p:sldId id="271"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varScale="1">
        <p:scale>
          <a:sx n="69" d="100"/>
          <a:sy n="69"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72942C-5135-4BBD-83A3-85EFB7CC7F24}" type="datetimeFigureOut">
              <a:rPr lang="es-ES" smtClean="0"/>
              <a:pPr/>
              <a:t>29/11/2012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5BCAEA-000A-4951-B9C1-C3637FBFB9D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2942C-5135-4BBD-83A3-85EFB7CC7F24}" type="datetimeFigureOut">
              <a:rPr lang="es-ES" smtClean="0"/>
              <a:pPr/>
              <a:t>29/11/2012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BCAEA-000A-4951-B9C1-C3637FBFB9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s.wikipedia.org/wiki/Documento"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s.wikipedia.org/wiki/Magnetizaci%C3%B3n" TargetMode="External"/><Relationship Id="rId4" Type="http://schemas.openxmlformats.org/officeDocument/2006/relationships/hyperlink" Target="http://es.wikipedia.org/wiki/Se%C3%B1al_digita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3.gif"/><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41.emf"/></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42.emf"/></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36890"/>
            <a:ext cx="9182100" cy="5486400"/>
          </a:xfrm>
          <a:prstGeom prst="rect">
            <a:avLst/>
          </a:prstGeom>
          <a:noFill/>
          <a:ln w="9525">
            <a:noFill/>
            <a:miter lim="800000"/>
            <a:headEnd/>
            <a:tailEnd/>
          </a:ln>
        </p:spPr>
      </p:pic>
      <p:sp>
        <p:nvSpPr>
          <p:cNvPr id="6" name="5 CuadroTexto"/>
          <p:cNvSpPr txBox="1"/>
          <p:nvPr/>
        </p:nvSpPr>
        <p:spPr>
          <a:xfrm>
            <a:off x="21887" y="4556154"/>
            <a:ext cx="9122113" cy="2185214"/>
          </a:xfrm>
          <a:prstGeom prst="rect">
            <a:avLst/>
          </a:prstGeom>
          <a:noFill/>
        </p:spPr>
        <p:txBody>
          <a:bodyPr wrap="none" rtlCol="0">
            <a:spAutoFit/>
          </a:bodyPr>
          <a:lstStyle/>
          <a:p>
            <a:r>
              <a:rPr lang="es-ES" sz="2800" b="1" dirty="0" smtClean="0">
                <a:solidFill>
                  <a:schemeClr val="bg1"/>
                </a:solidFill>
              </a:rPr>
              <a:t>Gestión </a:t>
            </a:r>
            <a:r>
              <a:rPr lang="es-ES" sz="2800" b="1" dirty="0" smtClean="0">
                <a:solidFill>
                  <a:schemeClr val="bg1"/>
                </a:solidFill>
              </a:rPr>
              <a:t>Documental Inteligente</a:t>
            </a:r>
          </a:p>
          <a:p>
            <a:r>
              <a:rPr lang="es-ES" sz="2400" b="1" dirty="0" smtClean="0">
                <a:solidFill>
                  <a:schemeClr val="bg1"/>
                </a:solidFill>
              </a:rPr>
              <a:t>Almacenamiento de </a:t>
            </a:r>
            <a:r>
              <a:rPr lang="es-ES" sz="2400" b="1" dirty="0" smtClean="0">
                <a:solidFill>
                  <a:schemeClr val="bg1"/>
                </a:solidFill>
              </a:rPr>
              <a:t>documentos-e</a:t>
            </a:r>
            <a:endParaRPr lang="es-ES" sz="2400" dirty="0" smtClean="0">
              <a:solidFill>
                <a:schemeClr val="bg1"/>
              </a:solidFill>
            </a:endParaRPr>
          </a:p>
          <a:p>
            <a:endParaRPr lang="es-ES" sz="2800" dirty="0" smtClean="0">
              <a:solidFill>
                <a:schemeClr val="bg1"/>
              </a:solidFill>
            </a:endParaRPr>
          </a:p>
          <a:p>
            <a:r>
              <a:rPr lang="es-ES" sz="2800" dirty="0" smtClean="0">
                <a:solidFill>
                  <a:schemeClr val="bg1"/>
                </a:solidFill>
              </a:rPr>
              <a:t>Retos </a:t>
            </a:r>
            <a:r>
              <a:rPr lang="es-ES" sz="2800" dirty="0" smtClean="0">
                <a:solidFill>
                  <a:schemeClr val="bg1"/>
                </a:solidFill>
              </a:rPr>
              <a:t>y soluciones de la Gestión de documentos electrónicos </a:t>
            </a:r>
          </a:p>
          <a:p>
            <a:r>
              <a:rPr lang="es-ES" sz="2800" dirty="0" smtClean="0">
                <a:solidFill>
                  <a:schemeClr val="bg1"/>
                </a:solidFill>
              </a:rPr>
              <a:t>en la Administración Pública</a:t>
            </a:r>
            <a:endParaRPr lang="es-ES" sz="2800" dirty="0">
              <a:solidFill>
                <a:schemeClr val="bg1"/>
              </a:solidFill>
            </a:endParaRPr>
          </a:p>
        </p:txBody>
      </p:sp>
      <p:sp>
        <p:nvSpPr>
          <p:cNvPr id="4" name="3 CuadroTexto"/>
          <p:cNvSpPr txBox="1"/>
          <p:nvPr/>
        </p:nvSpPr>
        <p:spPr>
          <a:xfrm>
            <a:off x="1907704" y="0"/>
            <a:ext cx="7236296" cy="954107"/>
          </a:xfrm>
          <a:prstGeom prst="rect">
            <a:avLst/>
          </a:prstGeom>
          <a:noFill/>
        </p:spPr>
        <p:txBody>
          <a:bodyPr wrap="square" rtlCol="0">
            <a:spAutoFit/>
          </a:bodyPr>
          <a:lstStyle/>
          <a:p>
            <a:r>
              <a:rPr lang="es-ES" sz="2800" b="1" i="1" dirty="0" smtClean="0">
                <a:solidFill>
                  <a:schemeClr val="tx1">
                    <a:lumMod val="50000"/>
                    <a:lumOff val="50000"/>
                  </a:schemeClr>
                </a:solidFill>
              </a:rPr>
              <a:t>X Jornadas sobre la Sociedad de Información en la Administración Local Almeriense</a:t>
            </a:r>
            <a:endParaRPr lang="es-ES" sz="2000" b="1" i="1" dirty="0">
              <a:solidFill>
                <a:schemeClr val="tx1">
                  <a:lumMod val="50000"/>
                  <a:lumOff val="50000"/>
                </a:schemeClr>
              </a:solidFill>
            </a:endParaRPr>
          </a:p>
        </p:txBody>
      </p:sp>
      <p:sp>
        <p:nvSpPr>
          <p:cNvPr id="27650" name="AutoShape 2" descr="data:image/jpeg;base64,/9j/4AAQSkZJRgABAQAAAQABAAD/2wCEAAkGBhQREBUUEhIWFRQWGBYVGRcYGRwYHxgXGBsZFxkYGBwXICYgHR8jHR0aIC8jIycpLCwtFx4xNTAuNSYrLCkBCQoKDgwOGg8PGi0kHyQpKTUpMiopKTUqKjUuNTQpNTUqNSwpNS4tLywpKS0pKiosLCkpKSksLC0pLCksKTUsLP/AABEIAMgAyAMBIgACEQEDEQH/xAAcAAEAAwEBAQEBAAAAAAAAAAAABQYHBAMCAQj/xABREAACAQMCAgUGCgUHCAsAAAABAgMABBESIQUxBgcTQVEiMmFxgZEUFSNCU3KTobHRM1JzgsE1Q2J0krLSCBckNmODosMWJSZFVHWEs8Lh8f/EABoBAQADAQEBAAAAAAAAAAAAAAADBAUCAQb/xAAvEQACAQIEBAQFBQEAAAAAAAAAAQIDEQQSITETQVFSBRUiYTJxgZHBobHR8PFC/9oADAMBAAIRAxEAPwDcaUpQClKUApSlAKUpQCvC7vo4hmR1QHYFiBk4JwM9+AfdXvUJ0y4as1lMGUEqpkXPcygnI9mffXMnZNnqV2dHCukUFyXEL69AUkgHHlZxz9RqG6SdPRZzdkbd380hgdipznGxwQcDB9Pty23vmjPyczR776GI3GcHbbPMe2vFzliRqYnvIySfKz7zz9tZEvEW46Kz/QurDK+uxt3C+kKS26ys0aEgFl7RSFLcgW8Ttzqu8L6yu2lSI2zBmZUyHBAOcOc4xgDf04PozmgAwTpOd/nYxz9PdXzjxVgNu4ch6vZ41y/EZO1ltv7nqw0dbm8cV4vHbIHlbSpZUzgnBblnwHppw7jMNwMwyo+2cA7gZxkjmPbWHXHEGYaGndlwBpZjgafNHhgeqtM6seHKloZAoDyMct3kLsB6hvyq5QxfGqZUtLEFSjkjdsuVKUq+VxSlKAUpSgFKUoBSlKAUpSgFKUoBSlKAUpSgFeF5bLLGyOupWGCviPCves864LySOG37OR0zIwOhmTOEPMqRmuZSypsnw9F16saSdm3Yi7TqzuXOToiXuDHLczjIj78Y+dUvD1Tr/OXLH6qKPvbUazaC8umUsLqbSOeZpNsc9tVch45cZH+kz/bSf4qp4fC0alSMMustrmrXwVWnTqTVRPJule/Tmvya/wD5qrf6Wb/g/wAFeE3VRH8y4cb58pEb8MVlMPE7lztcz7bkmaXAHpw1dPCuKzGQhricgKxPy0vcV386rmJwNChGbeVuCTaW+v8ApkU6tSbW+pdr7qvuF3jkjk9eUOP3tQ++r50U4X8HtI00aGxlxsfLPnHbb3Vji8dJA+Wm3Ut+ll7j9arf1bXrvdnMkjKYGbDO7DIeMZwxO+5HtrLw1WkqmWEGm+vt9fYnqxnlu2maXSlK1imKUpQClKUApSlAKUpQClKUApSlAKUpQClKUArN+un9BbftX/uGtIrPutyLVHbArr+UfbOn+bPfXFRXi0W8DUVLEQm+TRmdpfRrFobJJ158nPPlvUUeY9tSq2ikj5AePnmvrhvAnmdVSFix7TAwGHIleZ35VBhquSrTnuovkfQ150XRrxj6XU1d5RfO+ltSPabChUBXPnEndjSylKvlceaRv4ZXlUpdcL7O47GSHExKALg82xgbHG+fvr6HBZLXC30SK5ywOjmmfBc4xy9WK0Y4nDcGpTVN6vVt3b589z5yeFrKdNp6tXVkzn+GNvy5+nb0c/y76ufVTcM18+cbQNgeHykXj+QrN4rcsPJGf/zNX7qbQC/l2/mGHP8A2kddSwWHhmcMuaPTdcvyQSr1ZK0m7M2SlKVWORSlKAUpSgFKUoBSlKAUpSgFKUoBSlKAUpSgFZ91tpmO1GkN8o+xOP5s71oNZr12KDDbftX/ALhrqMOI1G9rncJ8OSl0KAsL6iGUNGApRdSjG2DqNe/COlZtJgyReXEF84HQdQIIBB3Izz796gWgI5rjPoq69X9gslzbrJGHQq2zgMpwhxs2RzqKphI4aKdNqWZ2utbabl6nXjVfrVlHVptrN7bkFxLpK896LtkUOGjbSM6fk8YG5zvipDjHSWTiLq8iBNIEXyYyCHJO+snHLnXX0qsY144saxosZkthoCgLhtGryRtv3+upnrD4RHFPGIIFQFCT2ahRsxAzjH31RaklJvXXbqfQYrEUFGjkjlbj6W38K6e5nvDJUXOrwUDOfTnl7PfVz6nsfGE2OXYvj1drH/8AVQubdQoZVzhRuviB34q39W8cYvWMYUfIyg6fESRbH1GtdzhxKlRXvNJNX0VrfwfINTyxTWmtn1NOpSlQnIpSlAKUpQClKUApSlAKUpQClKUApSlAKUpQCs266x8jbftX/uGtJqjdb/DDLYiRRnsJBI31CCjH2ZB9lS0LcSN3bU8lsZTxKVG04bOCw56uY2PvFe3DeM9inaRyFZVUIBvsdxqHsJqFY91dtxY6NI/W/DI2Hp3rjE0o4OksNB5nHVvpf/TY8Pw6xE+LW9Klolb4rWb+iX67bHenEDLciZ5C8ulW1MTnWpGDtjlXXxqZ7l43kuZCYiGHM6s8lb0DyvYxqM+D9lIylwMocHwycd/OugvnPyo80D5vdnfn6ayVVrUvSo399X+yJ8fGnWqXhL02Vtly6N6I++LcNyy6d2b3YVcdw39Z9Aq5dVjZuc4xmGYnbG5lizj0eHoqsWF8uRHqByMrv71/iPRt3Ve+rqyLTSzfNRexB8WYh3HsAT2k+FaELNZ7WvyZk1a0nBUpa5dn/foX6lKVIVxSlKAUpSgFKUoBSlKAUpSgFKUoBSlKAUpSgFfMkYYEEZB2IO+R4GvqlAZnx7qcVmL2kojB37NwSo+qy7gegg1GP1TXzYJngOnceU/Pb/Z+gVr9KjlSjJtvmaFPxLEU4ximrR2uk7fK6MOvur+/F1HEyrIXVsSgnQoXGrUdIKnfljfO2d6k/wDNJefr239qT3+ZWvUqaEnBWRUrVXWlmlb6Ky+yMt4X1QSFgbi4VVBBxCG1HBz57gafWFJ9IrSrCwSCNY4lCoowAPf38yTuSeZNdFK8bb3IhSlK8ApSlAKUpQClKUApSlAKUqP4/YtNbuiTSQNjIkjIDAjf5wIx40BIUrJurCyueJ2AuJuKXqP2jphHj04XGNmjP412dJuMcQ4IUnkn+HWJcJIHRUli1ciGQAN7RzwNs5oDTaVnfW3xGVOFi9tLuWIr2ZXsyAsiylcFgRnkcjcVKNw2X4m2vbgTdl2/bal16tGvT5uNGdsc8d/fQFwpWT9AOGXnEOGJc/Gt3HO5kA3jeMFWKjKMmSNhnyq8Y+lt3ecBup3neC6sXkRnhIAlZAPOBB2OrfGNxn0UBr1KqnVkJW4bDNNcSzyTospMhB05HmpgDA99RU1pOekCwi+uRAbc3Zi1Lp1CURiMeTnR34592aA0ClZv0z6PXNpZXFynFr1njRpApMQUnwwqDA9Ar96H9G7i7sre4k4tfBpY1kZVaPGTzAymcUBo9Kp3Wk0qWBkt7mWGZWRIxGR8rJIyosbZG+c9xGOdeHVL0klurSSK6YtdWsrwS5xk4JKk49q579BoC8Uqu9OumCcMtTMy63YiOKMbGSRuS+rvPqqNsOid5cIJL7iE6Stv2Nqwhjiz80HBZyPEn86AulKqfC+A3tvdhfhslxZvG4PbaDLFJtoKuANQOTzG2N81V+hBuX41ewS39zJFZlNCsy+XrH85hRkD0YoDVKrl50kme7W3tIO0CMvwiZ8rHEuxKKfny47hsMjNRnHuk889/wDF1gwjkVBJcXBXX2KHkqKdmkbI57DPrx63XQScIWg4rerOBkNI6yIT/Sj0gY9WKAuNKo/QnpZJfJc2d18hfW+Y5TGQMg5CzRZzj3Ebg9+Kp1j05uuFcVmgvZ5LmxEiQ9vIBmJ3QSISV7sE58QpI5EUBtNK4+IW3wiBlSZ49YGJIiNQzggqSCPu5Gqv1TGaTh6XE9zLPJNqJ7QghAjOoCAAYzjJzmgLpSlKAV5XXmN9VvwNetfEqalI8QR76Azn/J//AJGH7aX+Fd3XdMq8EuNXzjEo+trU/gDUR0E4JxbhEDWwtbe5j1s6uLjsiNWM5DIcjbPIHc1Ov0SuL+eKXiTRiKFhJHaQlmUyDk8zsBrI7lCgffkCs9O7R4uiUccmzrFaAg9x1JsfVy9lXz/un/0n/JqK60uj13xCz+C2yxYchneRypXQwYBVCnOfEnbw326zaXvxV2PZQfCez7HHato06dGvOjOcb6ce2gKl1WR3jcCt1s2gj1GcNJKGYp8o2CiLsx7/ACiBkDnUlx3ojHw7o7dwRsXPZSSO7c5HOCzHw5cvACpDqt6PXXD7MWtysWlCSjxuWLa2LEMpUYx4g7+FW2/slmieKQZSRWRh4qwII9xoCvdWDg8HssfQoPdkGuRv9ZF/8tb77gVDcA4DxfhSG2txb3dsCxiMjtE8YJzpbbBGd9s8/YLJ0U6OTxzS3d66PdTBUxGCEiiTJWNNW53OSTzPvIH51o/yPe/sW/hX11Z/yRZfsE/CvrrC4Xc3VjJb2qxlpgUZpHKhFPMgBTqPd3fwrx6HWF5acNWCSKFpoVCRhZTpkA5FmKeR7A3KgIXpf0gRuL20LpNJFaKbqQQxPN8s4KQBhGDpwut9/EVBcK4/Hb9JNaJNHBxBAjCWF4f9IXkQJANW+Nx9LVz6B8Fu4Hu5L1Ye0uJRLrjdm2xpWMhlGFQAAbnOo+3i61eiVzxCKBbURrJFL2wldypQqMAKApznY5yMaRz7gIXrsfs7nhMz/oI7rLnuB1RMCf3Vf3GtVBquXfR5uI2Bt+JRxh259ixYKw810LAEHvxv4b1CcHsOL8OQQr2F/Ag0xs8hglVRyViVZTgbDmfTQF/rMugn+sPGP9z+FWfg8/EpJi9zFBBCqNpiSQyu7nlqcqAqjfkM5NV/ol0Y4hb8VubuaO27O7K6wsrExhfN05TyvA5x7OVAcPVtNp47xlJP0rOjrnmYwzcvRhk94rVKpnSvoI8t0l/YyiC9jGklgTHMnLRKBvy2yPR4Aj9N5xiROzFtaW7kY7czNKB/SWIICT4Bmx40BXuja9p0sv3j8xIFRyOWs9kMH05U/wBk1I8M4HFe3nGreddUcklsCO8fIjDKe4g7g+irF0R6IR8OhZUYyyyMZJZX86WQ/OPgOeB3ZPPJzE9EeEX8N/dTXEVusd0yOezlZmjMaaFAyg1Z2ydv4UBA9BuOS8Ku/ii/bKneznPJ0J2jJ8e4DuOV/Vqx9UX8jW3qk/8Adeuzp70Kj4pamJjolU64Ze+N/HbfB5EfxAr06v8AgMljw6C3mKmSMNqKnIyXZtiefOgLDSlKAUpSgIubpTaIxV7u3VlJBVpkBBHMEFsg192nSK2lbTFcwyN+qkqMfcpzWb9J+EQnpVZKYYyskEjOCikO3y3lMCMMdhud9hV24n1d8PuIyj2cK5HnJGsbL6VZACCKAnrm6SNC8jqiLuWYhQB4knYVG/8AS+y/8bbfbR/4qovVZxGUzX3C7t/hAtWwjSeUWiJK6W1ZyPNIBzjUR3Cobqoj4eq3y3YtARdyBBN2QIQYAC9pvp9W1AbFZcQjmTXDIkiZI1IwcZHMZUkV0VEdGOF2sELfAgnYyO8vybBk1Ns2nBIA25DYVL0BH3fSC2ifRLcwo+3kvIitvy2Y53qQrKetXo2vFLoW0KL20FvLcvIFGonzYIS3PDMGOPQCKtnVh0j+HcLglJzIq9lJ464/JJPrGG/eoCZvOkVrC5SW5gjcYyryopGdxkMQa7oJ1dQyMGVgGVlIIIO4II2IPjWW9bfDYm4jwgtEhMlyVclQdagxYVtvKG52O29amiBQAAABsANsAdwoDhi6Q2zSdktzC0mSugSIW1DORpBzkYO3oqQrE+uXgBS+t57NEjnjinumZVALmBo2yccyAWOTzArVuivH0vrOG5TlIgYj9VuTL7GBHsoDuvuIxQLqmlSNc41OwQZPdliBmuSXpPaKFLXcCh11KTKg1LkjUuW3GQRkeBrIutS/a84hars1pDeRWpU7iSdirTZHIhF0pv3lvTU11+8MiXhcbCKMMk0SKQqgqmH8kEDZfRyoDQY+llmxCreW5JIAAmjJJOwAAbc5r1vekNtC+iW5hjfAOl5EU4PI4Yg1XZeGcGuCka/AdetGTsmhV9asGXSYzq5jl31Xeu7h8Zbh7mNC7XkSFioJZD80nG49B2oDRbHj1vO2mG4hkbnhJEc49SkmubpNxwW0J0yQLK20YnlWJScgFiTuQuckLueXfVB63Oj8EMdo1lDHDem5jWExKI2bOdXmAZUbE55e2prrrtEbg1wzIrMmgqSASpLqCVJ3G3hQE30KttMLsb74a7uWkkDqyK+ACkaqSEUDHk+nPfUldcfton7OS5hR9vIaRFbflsTneuLoRapHw60CIqgwQsQoAGpkUk4HeTuTVD61ujY4nc/B4UXtre2luXkCjUWPkwQFuflEMcHwGKA1ilVfq06R/DuGQSk5kC9nJ49pH5JJ9JwG/eq0UApSlAKUpQGYdJD/ANq+Hf1eT/nVpksoVSzEBQCSScAAbkknkBVZ6U9XsF/PFcNJNDPCNKSQvpIGSRzBHMn315/5u0kGm6vLu6TY9nLKAhx+ssSpqHobIoCu9VNkZ73iPE8ERXEpjhJ+eiscvv3HCj2N4Vx9T3A7eccQM1vFKReygGSNXIG2wLA7Vq8FusaBEUKqgBVUAAAcgANgKqFv1WQRSSvBc3kHauZHWKbSCxJPLHpoC02Qhj+Ri7NezAPZppGgNkjyF80HBxtvg17zShFLMQFAJJPcBuSfZUF0Y6FQ2DzSRvNJJPoMjzSGRjo1adz9Y/dXV0l6OLfQ9jJLNHGc6hE+jWCMFWOCSvo76Ao3RNOJTGe/t1swt6/aL2/baxCmUhU9nsBpGr981xdX0k3DeM3Nhc9moux8LjEWrQH3LBNe+CNQ3+jFaZwLgy2lukCO7pGNKmRtTBe4ZwNgNh6BUDx7q1gvLtbqSe5WZMCMxyaOzA/Uwu2+SfWaAgOtc/8AWHBf62fxhrSLi5SNSzsqKMZZiFAycDJO25IHtqq9IerOC+ljknnui0Wns9MukIQF8pcLsxKgk88153nVdDNpE13fSqrK4V5yy5U5BIxg0A42gPHbEEZBtrwEHw+SFUjg/HH4HcX/AA5VLFiJrBeep5iEVPVkgn9m/jWiX/QKOa9W8a4uRKmyaZMKq96KunzT3+OfVXff9Fbea7gupEzNbhwh+t4jvxuR4EmgM16fcDFnBwaHOplvYy797yMQ0jn6zEmpX/KB/kpf6xF+D1YulPV3BxGVJJ5rgdngoqSaVRh85Rjzthvnurr4/wBC4b2zW1uGldFKtrLeWWXOCWxudznagOmLo9ZwntVtreMpltYijTSAN21ADG3fVE67gssXDsHKveRbqeasDurL6DsRU7d9V0UsRikvb94yACjXBIIHIEY3Hrr1491Y2952IlluAkCosSJJpVNAADDbzsAb+igKjx7hqcC4rbXo1vaSg20rSs0zQsdw6vISwBHgfmv4irL1yOG4HckEEERkEb5BkTep/inRWK5sjaXBeWMqFLM2XJByG1Y84HvxUTedWkEtlHZvPcmCPOF7QeUNiqsdO6rjyR3e7AEp0XnVOGWrMQFW2hYk8gBEpJPqFUvolHxOXtr6BbMLeydqvb9trES5SFT2fk4CjI+uas0vV/G1kLM3N12IyP0vlFCNIjLac6APm/wqa4HwhbS3jgR3dIxpUyNqbSOQzgbAbD0AUBmnV1JLw7jF1w+57NfhI+FxCPVoDHJZY9e+MZG/0Va1VS451awXd2t3JPcrMgAQxyaOzA7kwu25J9OTVriTSoGScADJ3Jx3n00B9UpSgFKUoBSlKAUpSgFKUoBSlKAUpTNAKUpQClKUApSlAKUpQClKUApSlAKUpQClKUApSuTiPFYrdNc0ixr4scZ9A8T6BXqV9EDrpWc8a644lyLWIyH9d/IX3ecfuqj8X6f3tzkNOUU/Nj8ge8eUffV6l4fWnq1b5kbqRRt3E+kFvbD5aeNPQWGfYvM+6qvxDrds49oxJKf6K6R73I/CsXJycnme+laMPC6a+JtkTrPkaNe9dEp/RWyL6XYv9yhahrnrTv35SIn1UX8WzVSpVuODoR2iv78zhzk+ZNzdNr5ud3L7CF/ugVxydILludzOf96/51wUqZUqa2ivsc3Z2fHE/wBPN9o/519Jx24HK5mHqlf/ABVw0rrJHoLkzH0yvV5Xc3tbP97NSFv1nX6fz4YeDIp/ACqtSo3h6T3ivsj3M+poNn1y3C/pYIn+qWQ//IfdVgsOuO2baWKWP07OP+HB+6sepVefh9CXK3yOlUkj+iOG9LrS4OIriNj+qTpPubBqYr+X6l+FdLru2/RXDgfqsda/2Wzj2YqlU8Kf/EvuSKt1P6JpWXcF65eQuof34v4ox/A+yr7wfpLb3YzBMrnvXkw9anes2rhqlL4l/BKpJ7EpSvzNftVzoUpSgFc99fJChdyQo8AWPsCgk+wUpXq3BnXSLrIumylnaTIPpHicsfqrjA9ufVWfXtrdzOXljuJHPNmSQn1bjYegbUpWtRxMaK9EF+SCUXLdnh8Tz/QTfZP+VPief6Cb7J/ypSp/MZdpzwh8Tz/QTfZP+VPief6Cb7J/ypSnmMu0cIfE8/0E32T/AJU+J5/oJvsn/KlKeYy7Rwh8Tz/QTfZP+VPief6Cb7J/ypSnmMu0cIfE8/0E32T/AJU+J5/oJvsn/KlKeYy7Rwh8Tz/QTfZP+VPief6Cb7J/ypSnmMu0cIfE8/0E32T/AJU+J5/oJvsn/KlKeYy7Rwh8Tz/QTfZP+VPief6Cb7J/ypSnmMu0cIfE8/0E32T/AJV9R8LuFIZYZww3BEcgIPiCBkUpXnmEu0cMu/R7p/fwYW4t5p08TG4cfvacN7ffWl8G45HdJqQOpHNZEZGHrDD8MilKzsRKE/Uo2fsSxuuZI0pSqZI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51" name="Picture 3"/>
          <p:cNvPicPr>
            <a:picLocks noChangeAspect="1" noChangeArrowheads="1"/>
          </p:cNvPicPr>
          <p:nvPr/>
        </p:nvPicPr>
        <p:blipFill>
          <a:blip r:embed="rId3" cstate="print"/>
          <a:srcRect/>
          <a:stretch>
            <a:fillRect/>
          </a:stretch>
        </p:blipFill>
        <p:spPr bwMode="auto">
          <a:xfrm>
            <a:off x="323528" y="0"/>
            <a:ext cx="1259632" cy="1259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Segundo Solución</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3724096"/>
          </a:xfrm>
          <a:prstGeom prst="rect">
            <a:avLst/>
          </a:prstGeom>
          <a:noFill/>
        </p:spPr>
        <p:txBody>
          <a:bodyPr wrap="square" rtlCol="0">
            <a:spAutoFit/>
          </a:bodyPr>
          <a:lstStyle/>
          <a:p>
            <a:r>
              <a:rPr lang="es-ES" sz="2000" b="1" dirty="0" smtClean="0"/>
              <a:t>Independencia</a:t>
            </a:r>
            <a:endParaRPr lang="es-ES" b="1" dirty="0" smtClean="0"/>
          </a:p>
          <a:p>
            <a:endParaRPr lang="es-ES" b="1" dirty="0" smtClean="0"/>
          </a:p>
          <a:p>
            <a:pPr algn="just"/>
            <a:r>
              <a:rPr lang="es-ES" b="1" u="sng" dirty="0" smtClean="0"/>
              <a:t>En el software</a:t>
            </a:r>
          </a:p>
          <a:p>
            <a:pPr algn="just"/>
            <a:r>
              <a:rPr lang="es-ES" dirty="0" smtClean="0"/>
              <a:t>Uso de estándares de comunicación y transferencia de archivos y evitar el uso de aplicaciones propietarias que encapsulan la documentación haciendo al Ayuntamiento dependiente de un proveedor o de un protocolo de comunicación específico. De esta manera la documentación estará siempre disponible y se podrá extraer de manera contextualizada y estructurada. (CMIS, FTP, WEBDAV, IMAP, SMTP, CIFS, etc.)</a:t>
            </a:r>
          </a:p>
          <a:p>
            <a:pPr algn="just"/>
            <a:r>
              <a:rPr lang="es-ES" b="1" u="sng" dirty="0" smtClean="0"/>
              <a:t>Del </a:t>
            </a:r>
            <a:r>
              <a:rPr lang="es-ES" b="1" u="sng" dirty="0" smtClean="0"/>
              <a:t>hardware</a:t>
            </a:r>
          </a:p>
          <a:p>
            <a:pPr algn="just"/>
            <a:r>
              <a:rPr lang="es-ES" dirty="0" smtClean="0"/>
              <a:t>La capacidad de digitalizar un documento no debería depender de una marca concreta de escáner, ordenador, etc. Se debería poder trabajar con cualquier formato capaz de generar un escáner para su transformación a un estándar de almacenamiento. Si no corremos el peligro de estar atados a una marca o tipo de máquina concreta.</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539552" y="5373216"/>
            <a:ext cx="813690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Vida de los documentos electrónicos</a:t>
            </a:r>
            <a:endParaRPr lang="es-ES" sz="1600" dirty="0"/>
          </a:p>
        </p:txBody>
      </p:sp>
      <p:cxnSp>
        <p:nvCxnSpPr>
          <p:cNvPr id="9" name="8 Conector recto"/>
          <p:cNvCxnSpPr/>
          <p:nvPr/>
        </p:nvCxnSpPr>
        <p:spPr>
          <a:xfrm flipV="1">
            <a:off x="1043608"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V="1">
            <a:off x="1691680"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2339752"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2987824"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3635896"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4283968"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4932040"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5580112"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6156176"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6732240"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7308304" y="51571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7884368" y="515719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83568" y="4797152"/>
            <a:ext cx="720080" cy="369332"/>
          </a:xfrm>
          <a:prstGeom prst="rect">
            <a:avLst/>
          </a:prstGeom>
          <a:noFill/>
        </p:spPr>
        <p:txBody>
          <a:bodyPr wrap="square" rtlCol="0">
            <a:spAutoFit/>
          </a:bodyPr>
          <a:lstStyle/>
          <a:p>
            <a:r>
              <a:rPr lang="es-ES" dirty="0" smtClean="0"/>
              <a:t>2012</a:t>
            </a:r>
            <a:endParaRPr lang="es-ES" dirty="0"/>
          </a:p>
        </p:txBody>
      </p:sp>
      <p:sp>
        <p:nvSpPr>
          <p:cNvPr id="22" name="21 CuadroTexto"/>
          <p:cNvSpPr txBox="1"/>
          <p:nvPr/>
        </p:nvSpPr>
        <p:spPr>
          <a:xfrm>
            <a:off x="2014396" y="4797152"/>
            <a:ext cx="720080" cy="369332"/>
          </a:xfrm>
          <a:prstGeom prst="rect">
            <a:avLst/>
          </a:prstGeom>
          <a:noFill/>
        </p:spPr>
        <p:txBody>
          <a:bodyPr wrap="square" rtlCol="0">
            <a:spAutoFit/>
          </a:bodyPr>
          <a:lstStyle/>
          <a:p>
            <a:r>
              <a:rPr lang="es-ES" dirty="0" smtClean="0"/>
              <a:t>2020</a:t>
            </a:r>
            <a:endParaRPr lang="es-ES" dirty="0"/>
          </a:p>
        </p:txBody>
      </p:sp>
      <p:sp>
        <p:nvSpPr>
          <p:cNvPr id="23" name="22 CuadroTexto"/>
          <p:cNvSpPr txBox="1"/>
          <p:nvPr/>
        </p:nvSpPr>
        <p:spPr>
          <a:xfrm>
            <a:off x="3923928" y="4797152"/>
            <a:ext cx="720080" cy="369332"/>
          </a:xfrm>
          <a:prstGeom prst="rect">
            <a:avLst/>
          </a:prstGeom>
          <a:noFill/>
        </p:spPr>
        <p:txBody>
          <a:bodyPr wrap="square" rtlCol="0">
            <a:spAutoFit/>
          </a:bodyPr>
          <a:lstStyle/>
          <a:p>
            <a:r>
              <a:rPr lang="es-ES" dirty="0" smtClean="0"/>
              <a:t>2050</a:t>
            </a:r>
            <a:endParaRPr lang="es-ES" dirty="0"/>
          </a:p>
        </p:txBody>
      </p:sp>
      <p:sp>
        <p:nvSpPr>
          <p:cNvPr id="24" name="23 CuadroTexto"/>
          <p:cNvSpPr txBox="1"/>
          <p:nvPr/>
        </p:nvSpPr>
        <p:spPr>
          <a:xfrm>
            <a:off x="5796136" y="4797152"/>
            <a:ext cx="720080" cy="369332"/>
          </a:xfrm>
          <a:prstGeom prst="rect">
            <a:avLst/>
          </a:prstGeom>
          <a:noFill/>
        </p:spPr>
        <p:txBody>
          <a:bodyPr wrap="square" rtlCol="0">
            <a:spAutoFit/>
          </a:bodyPr>
          <a:lstStyle/>
          <a:p>
            <a:r>
              <a:rPr lang="es-ES" dirty="0" smtClean="0"/>
              <a:t>2070</a:t>
            </a:r>
            <a:endParaRPr lang="es-ES" dirty="0"/>
          </a:p>
        </p:txBody>
      </p:sp>
      <p:sp>
        <p:nvSpPr>
          <p:cNvPr id="25" name="24 CuadroTexto"/>
          <p:cNvSpPr txBox="1"/>
          <p:nvPr/>
        </p:nvSpPr>
        <p:spPr>
          <a:xfrm>
            <a:off x="7614998" y="4797152"/>
            <a:ext cx="720080" cy="369332"/>
          </a:xfrm>
          <a:prstGeom prst="rect">
            <a:avLst/>
          </a:prstGeom>
          <a:noFill/>
        </p:spPr>
        <p:txBody>
          <a:bodyPr wrap="square" rtlCol="0">
            <a:spAutoFit/>
          </a:bodyPr>
          <a:lstStyle/>
          <a:p>
            <a:r>
              <a:rPr lang="es-ES" dirty="0" smtClean="0"/>
              <a:t>???</a:t>
            </a:r>
            <a:endParaRPr lang="es-ES" dirty="0"/>
          </a:p>
        </p:txBody>
      </p:sp>
      <p:cxnSp>
        <p:nvCxnSpPr>
          <p:cNvPr id="26" name="25 Conector recto de flecha"/>
          <p:cNvCxnSpPr/>
          <p:nvPr/>
        </p:nvCxnSpPr>
        <p:spPr>
          <a:xfrm>
            <a:off x="971600"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1979712"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771800"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1547664" y="5445224"/>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3635896" y="5445224"/>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4499992"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436096"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6156176"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7092280" y="5517232"/>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Tercera solución</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2031325"/>
          </a:xfrm>
          <a:prstGeom prst="rect">
            <a:avLst/>
          </a:prstGeom>
          <a:noFill/>
        </p:spPr>
        <p:txBody>
          <a:bodyPr wrap="square" rtlCol="0">
            <a:spAutoFit/>
          </a:bodyPr>
          <a:lstStyle/>
          <a:p>
            <a:r>
              <a:rPr lang="es-ES" b="1" dirty="0" smtClean="0"/>
              <a:t>Unificación de archivos</a:t>
            </a:r>
          </a:p>
          <a:p>
            <a:pPr algn="just"/>
            <a:r>
              <a:rPr lang="es-ES" dirty="0" smtClean="0"/>
              <a:t>La unificación de archivos pasa por conciliar los archivos físicos y electrónicos, permitiendo a los archivos de formato físico ser digitalizados e incluirlos como documentos electrónicos. Para poder hacer esto el gestor documental deberá poder saber cuales son archivos originalmente electrónicos y cuales son originalmente en papel y en este último caso, identificar donde se encuentra el archivo original en papel para su localización.</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3" name="Picture 9" descr="http://t1.gstatic.com/images?q=tbn:ANd9GcTV05XepqN7RLUv480iW_Ucqb6avGC-gBhP-ivInLmCuInvhIBeqQ"/>
          <p:cNvPicPr>
            <a:picLocks noChangeAspect="1" noChangeArrowheads="1"/>
          </p:cNvPicPr>
          <p:nvPr/>
        </p:nvPicPr>
        <p:blipFill>
          <a:blip r:embed="rId3" cstate="print"/>
          <a:srcRect/>
          <a:stretch>
            <a:fillRect/>
          </a:stretch>
        </p:blipFill>
        <p:spPr bwMode="auto">
          <a:xfrm>
            <a:off x="3851920" y="3573016"/>
            <a:ext cx="1524000" cy="1257301"/>
          </a:xfrm>
          <a:prstGeom prst="rect">
            <a:avLst/>
          </a:prstGeom>
          <a:noFill/>
        </p:spPr>
      </p:pic>
      <p:pic>
        <p:nvPicPr>
          <p:cNvPr id="50" name="Picture 3"/>
          <p:cNvPicPr>
            <a:picLocks noChangeAspect="1" noChangeArrowheads="1"/>
          </p:cNvPicPr>
          <p:nvPr/>
        </p:nvPicPr>
        <p:blipFill>
          <a:blip r:embed="rId4" cstate="print"/>
          <a:srcRect/>
          <a:stretch>
            <a:fillRect/>
          </a:stretch>
        </p:blipFill>
        <p:spPr bwMode="auto">
          <a:xfrm>
            <a:off x="1979712" y="3933056"/>
            <a:ext cx="865210" cy="648072"/>
          </a:xfrm>
          <a:prstGeom prst="rect">
            <a:avLst/>
          </a:prstGeom>
          <a:noFill/>
          <a:ln w="9525">
            <a:noFill/>
            <a:miter lim="800000"/>
            <a:headEnd/>
            <a:tailEnd/>
          </a:ln>
        </p:spPr>
      </p:pic>
      <p:sp>
        <p:nvSpPr>
          <p:cNvPr id="51" name="50 Flecha izquierda"/>
          <p:cNvSpPr/>
          <p:nvPr/>
        </p:nvSpPr>
        <p:spPr>
          <a:xfrm>
            <a:off x="3131840" y="4149080"/>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8" name="Picture 14"/>
          <p:cNvPicPr>
            <a:picLocks noChangeAspect="1" noChangeArrowheads="1"/>
          </p:cNvPicPr>
          <p:nvPr/>
        </p:nvPicPr>
        <p:blipFill>
          <a:blip r:embed="rId5" cstate="print"/>
          <a:srcRect/>
          <a:stretch>
            <a:fillRect/>
          </a:stretch>
        </p:blipFill>
        <p:spPr bwMode="auto">
          <a:xfrm>
            <a:off x="6228184" y="3717032"/>
            <a:ext cx="971550" cy="971550"/>
          </a:xfrm>
          <a:prstGeom prst="rect">
            <a:avLst/>
          </a:prstGeom>
          <a:noFill/>
          <a:ln w="9525">
            <a:noFill/>
            <a:miter lim="800000"/>
            <a:headEnd/>
            <a:tailEnd/>
          </a:ln>
        </p:spPr>
      </p:pic>
      <p:sp>
        <p:nvSpPr>
          <p:cNvPr id="52" name="51 Flecha izquierda"/>
          <p:cNvSpPr/>
          <p:nvPr/>
        </p:nvSpPr>
        <p:spPr>
          <a:xfrm>
            <a:off x="5508104" y="4149080"/>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1754326"/>
          </a:xfrm>
          <a:prstGeom prst="rect">
            <a:avLst/>
          </a:prstGeom>
          <a:noFill/>
        </p:spPr>
        <p:txBody>
          <a:bodyPr wrap="square" rtlCol="0">
            <a:spAutoFit/>
          </a:bodyPr>
          <a:lstStyle/>
          <a:p>
            <a:pPr algn="ctr"/>
            <a:r>
              <a:rPr lang="es-ES" sz="3600" b="1" i="1" dirty="0" smtClean="0">
                <a:solidFill>
                  <a:schemeClr val="tx1">
                    <a:lumMod val="50000"/>
                    <a:lumOff val="50000"/>
                  </a:schemeClr>
                </a:solidFill>
              </a:rPr>
              <a:t>Un nuevo reto, </a:t>
            </a:r>
          </a:p>
          <a:p>
            <a:pPr algn="ctr"/>
            <a:r>
              <a:rPr lang="es-ES" sz="3600" b="1" i="1" dirty="0" smtClean="0">
                <a:solidFill>
                  <a:schemeClr val="tx1">
                    <a:lumMod val="50000"/>
                    <a:lumOff val="50000"/>
                  </a:schemeClr>
                </a:solidFill>
              </a:rPr>
              <a:t>¿como hacer esto sin morir en el intento?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Nuevo reto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3785652"/>
          </a:xfrm>
          <a:prstGeom prst="rect">
            <a:avLst/>
          </a:prstGeom>
          <a:noFill/>
        </p:spPr>
        <p:txBody>
          <a:bodyPr wrap="square" rtlCol="0">
            <a:spAutoFit/>
          </a:bodyPr>
          <a:lstStyle/>
          <a:p>
            <a:r>
              <a:rPr lang="es-ES" b="1" dirty="0" smtClean="0"/>
              <a:t>Implantando.</a:t>
            </a:r>
          </a:p>
          <a:p>
            <a:pPr lvl="1">
              <a:buFont typeface="Arial" pitchFamily="34" charset="0"/>
              <a:buChar char="•"/>
            </a:pPr>
            <a:r>
              <a:rPr lang="es-ES" b="1" dirty="0" smtClean="0"/>
              <a:t> </a:t>
            </a:r>
            <a:r>
              <a:rPr lang="es-ES" sz="2400" b="1" dirty="0" smtClean="0"/>
              <a:t>Metodología </a:t>
            </a:r>
            <a:r>
              <a:rPr lang="es-ES" dirty="0" smtClean="0"/>
              <a:t>de trabajo para la gestión de documentos electrónicos</a:t>
            </a:r>
          </a:p>
          <a:p>
            <a:pPr lvl="1">
              <a:buFont typeface="Arial" pitchFamily="34" charset="0"/>
              <a:buChar char="•"/>
            </a:pPr>
            <a:endParaRPr lang="es-ES" b="1" dirty="0"/>
          </a:p>
          <a:p>
            <a:pPr lvl="1">
              <a:buFont typeface="Arial" pitchFamily="34" charset="0"/>
              <a:buChar char="•"/>
            </a:pPr>
            <a:endParaRPr lang="es-ES" b="1" dirty="0" smtClean="0"/>
          </a:p>
          <a:p>
            <a:pPr lvl="1">
              <a:buFont typeface="Arial" pitchFamily="34" charset="0"/>
              <a:buChar char="•"/>
            </a:pPr>
            <a:endParaRPr lang="es-ES" b="1" dirty="0"/>
          </a:p>
          <a:p>
            <a:pPr lvl="1">
              <a:buFont typeface="Arial" pitchFamily="34" charset="0"/>
              <a:buChar char="•"/>
            </a:pPr>
            <a:endParaRPr lang="es-ES" b="1" dirty="0" smtClean="0"/>
          </a:p>
          <a:p>
            <a:pPr lvl="1"/>
            <a:r>
              <a:rPr lang="es-ES" b="1" dirty="0" smtClean="0"/>
              <a:t> </a:t>
            </a:r>
          </a:p>
          <a:p>
            <a:pPr lvl="1">
              <a:buFont typeface="Arial" pitchFamily="34" charset="0"/>
              <a:buChar char="•"/>
            </a:pPr>
            <a:endParaRPr lang="es-ES" b="1" dirty="0"/>
          </a:p>
          <a:p>
            <a:pPr lvl="1">
              <a:buFont typeface="Arial" pitchFamily="34" charset="0"/>
              <a:buChar char="•"/>
            </a:pPr>
            <a:endParaRPr lang="es-ES" b="1" dirty="0" smtClean="0"/>
          </a:p>
          <a:p>
            <a:pPr lvl="1">
              <a:buFont typeface="Arial" pitchFamily="34" charset="0"/>
              <a:buChar char="•"/>
            </a:pPr>
            <a:endParaRPr lang="es-ES" b="1" dirty="0"/>
          </a:p>
          <a:p>
            <a:pPr lvl="1">
              <a:buFont typeface="Arial" pitchFamily="34" charset="0"/>
              <a:buChar char="•"/>
            </a:pPr>
            <a:endParaRPr lang="es-ES" b="1" dirty="0" smtClean="0"/>
          </a:p>
          <a:p>
            <a:pPr lvl="1">
              <a:buFont typeface="Arial" pitchFamily="34" charset="0"/>
              <a:buChar char="•"/>
            </a:pPr>
            <a:r>
              <a:rPr lang="es-ES" b="1" dirty="0" smtClean="0"/>
              <a:t>Aplicaciones y formatos abiertos basados en estándares</a:t>
            </a:r>
          </a:p>
          <a:p>
            <a:pPr>
              <a:buFont typeface="Arial" pitchFamily="34" charset="0"/>
              <a:buChar char="•"/>
            </a:pP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35" name="Picture 3"/>
          <p:cNvPicPr>
            <a:picLocks noChangeAspect="1" noChangeArrowheads="1"/>
          </p:cNvPicPr>
          <p:nvPr/>
        </p:nvPicPr>
        <p:blipFill>
          <a:blip r:embed="rId3" cstate="print"/>
          <a:srcRect/>
          <a:stretch>
            <a:fillRect/>
          </a:stretch>
        </p:blipFill>
        <p:spPr bwMode="auto">
          <a:xfrm>
            <a:off x="2843808" y="2060848"/>
            <a:ext cx="2628900" cy="1733550"/>
          </a:xfrm>
          <a:prstGeom prst="rect">
            <a:avLst/>
          </a:prstGeom>
          <a:noFill/>
          <a:ln w="9525">
            <a:noFill/>
            <a:miter lim="800000"/>
            <a:headEnd/>
            <a:tailEnd/>
          </a:ln>
        </p:spPr>
      </p:pic>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38" name="Picture 6"/>
          <p:cNvPicPr>
            <a:picLocks noChangeAspect="1" noChangeArrowheads="1"/>
          </p:cNvPicPr>
          <p:nvPr/>
        </p:nvPicPr>
        <p:blipFill>
          <a:blip r:embed="rId4" cstate="print"/>
          <a:srcRect/>
          <a:stretch>
            <a:fillRect/>
          </a:stretch>
        </p:blipFill>
        <p:spPr bwMode="auto">
          <a:xfrm>
            <a:off x="1619672" y="4725144"/>
            <a:ext cx="2724150" cy="1676400"/>
          </a:xfrm>
          <a:prstGeom prst="rect">
            <a:avLst/>
          </a:prstGeom>
          <a:noFill/>
          <a:ln w="9525">
            <a:noFill/>
            <a:miter lim="800000"/>
            <a:headEnd/>
            <a:tailEnd/>
          </a:ln>
        </p:spPr>
      </p:pic>
      <p:sp>
        <p:nvSpPr>
          <p:cNvPr id="20" name="19 CuadroTexto"/>
          <p:cNvSpPr txBox="1"/>
          <p:nvPr/>
        </p:nvSpPr>
        <p:spPr>
          <a:xfrm>
            <a:off x="4572000" y="5013176"/>
            <a:ext cx="1152128" cy="523220"/>
          </a:xfrm>
          <a:prstGeom prst="rect">
            <a:avLst/>
          </a:prstGeom>
          <a:noFill/>
        </p:spPr>
        <p:txBody>
          <a:bodyPr wrap="square" rtlCol="0">
            <a:spAutoFit/>
          </a:bodyPr>
          <a:lstStyle/>
          <a:p>
            <a:pPr algn="ctr"/>
            <a:r>
              <a:rPr lang="es-ES" sz="2800" dirty="0" smtClean="0"/>
              <a:t>Y / O</a:t>
            </a:r>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8443" name="Picture 11"/>
          <p:cNvPicPr>
            <a:picLocks noChangeAspect="1" noChangeArrowheads="1"/>
          </p:cNvPicPr>
          <p:nvPr/>
        </p:nvPicPr>
        <p:blipFill>
          <a:blip r:embed="rId5" cstate="print"/>
          <a:srcRect/>
          <a:stretch>
            <a:fillRect/>
          </a:stretch>
        </p:blipFill>
        <p:spPr bwMode="auto">
          <a:xfrm>
            <a:off x="6228184" y="4509120"/>
            <a:ext cx="1800200" cy="161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1200329"/>
          </a:xfrm>
          <a:prstGeom prst="rect">
            <a:avLst/>
          </a:prstGeom>
          <a:noFill/>
        </p:spPr>
        <p:txBody>
          <a:bodyPr wrap="square" rtlCol="0">
            <a:spAutoFit/>
          </a:bodyPr>
          <a:lstStyle/>
          <a:p>
            <a:pPr algn="ctr"/>
            <a:r>
              <a:rPr lang="es-ES" sz="3600" b="1" i="1" dirty="0" smtClean="0">
                <a:solidFill>
                  <a:schemeClr val="tx1">
                    <a:lumMod val="50000"/>
                    <a:lumOff val="50000"/>
                  </a:schemeClr>
                </a:solidFill>
              </a:rPr>
              <a:t>¿Respecto a la administración electrónica?</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Administración electrónica</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4154984"/>
          </a:xfrm>
          <a:prstGeom prst="rect">
            <a:avLst/>
          </a:prstGeom>
          <a:noFill/>
        </p:spPr>
        <p:txBody>
          <a:bodyPr wrap="square" rtlCol="0">
            <a:spAutoFit/>
          </a:bodyPr>
          <a:lstStyle/>
          <a:p>
            <a:r>
              <a:rPr lang="es-ES" sz="2800" b="1" dirty="0" smtClean="0"/>
              <a:t>Gestor de expedientes</a:t>
            </a:r>
          </a:p>
          <a:p>
            <a:endParaRPr lang="es-ES" sz="2000" b="1" dirty="0" smtClean="0"/>
          </a:p>
          <a:p>
            <a:r>
              <a:rPr lang="es-ES" dirty="0" smtClean="0"/>
              <a:t>Un </a:t>
            </a:r>
            <a:r>
              <a:rPr lang="es-ES" b="1" dirty="0" smtClean="0"/>
              <a:t>gestor de expedientes </a:t>
            </a:r>
            <a:r>
              <a:rPr lang="es-ES" dirty="0" smtClean="0"/>
              <a:t>es una herramienta de trabajo, y </a:t>
            </a:r>
            <a:r>
              <a:rPr lang="es-ES" b="1" dirty="0" smtClean="0"/>
              <a:t>no un almacenamiento válido de documentos</a:t>
            </a:r>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dirty="0" smtClean="0"/>
              <a:t>Los documentos </a:t>
            </a:r>
            <a:r>
              <a:rPr lang="es-ES" b="1" dirty="0" smtClean="0"/>
              <a:t>deberían ser almacenados en una plataforma especializada </a:t>
            </a:r>
            <a:r>
              <a:rPr lang="es-ES" dirty="0" smtClean="0"/>
              <a:t>para su almacenamiento y custodia</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6" name="AutoShape 2" descr="data:image/jpeg;base64,/9j/4AAQSkZJRgABAQAAAQABAAD/2wCEAAkGBhMQEBUQEhIQEhUSFBcXEBgUFxURExYXGhUXGBcWFxYYHCYeFxsjGxUWHy8gIygpLCwtFR4xNTAqNSYsLCkBCQoKDAwOGQ8PGjUkHSQ1MikpKSk1MjEqLC0vKjQsKiwpLC4uKiwpLSwtKSwpLDAsKiwpLCwqKSwsLCwqLCwqLP/AABEIALgBEgMBIgACEQEDEQH/xAAbAAEAAgMBAQAAAAAAAAAAAAAAAgQBAwUHBv/EAEwQAAECAgQIBg4IBgMBAQEAAAEAAgMRBBIhUQUTFjFhkaHRBhRBU1SSFRciNFJxgZSistLT4fAHIzJCc3SxszNDYmNywSSCk8KjJf/EABkBAQADAQEAAAAAAAAAAAAAAAABAgUEA//EADERAAECAwYGAQMEAwEAAAAAAAABAgMRoQQSEzFRYRUhMoGR8OEFFNEiQWJxUlPxJP/aAAwDAQACEQMRAD8A+7oWAaBCwdCpUeBDMoEN8QmZc4loJ5c5J2rlYHpuDo9IECJg8QS51VhdaCbZA3EyOpdyBhaijB8CjxaRChP4tBMnOAInDaRMaf8Aa52DaVRmxWviU2jEMMxJ8yZZvEF6viR2uupDc6eSovJPf+Ga5GzbdVET98ju0rgvg2FKvAgNrTqgzBMhMyE5lQpHBvBsMAvgwBW+zYbcw/2FXj4Qwa8k8cYC4Pa4iI0Ta+VdpstBk3T3ItzzrxDgoz/5MMVi8mUQffLCQLhNk5f1OvXvDbEVEv3kX9z0c5nO6jaHZbwLoBzUaCde9ZyIoPRYWo71XwbwgwfR2ljKXBk57nmbxncZmUrAPirWWdC6VA64VFbHnynU9EWBLndoRyIoPRYWo70yIoPRYWo71PLKhdKgdYJllQulQOsFEo+9SZ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4SUfepM7PtQ82wpgWC2PFa1kg2I8NALpABxAGdFewx3zG/FieuVhdyOWWZmOa2a8g/gk+NiY7aRRYdajUcBsQmsJQGNtEtCi/gTFIINLwfbpt5NGhfSYKwXXo8Fwe0VqNBBBaXS+qaLDNWOxwP8APg2/06f8lhRPqn1Rj1ayGkkWSZZJl+52JYYDkmv788z5QcDI0gON0CwAZzyeTSh4GRel4Pzzzy5COQXFfVdjhP8AjwOr4h4Wj9VtbgokWRYR8UOd+nSqcW+q/wCpKfkt9hA38nyjOB0cmQpeDyTYBn5bABV+cynSPowpbwA6NRrLg8f/ACvqGYDJe0mI2xwNjCJ5tOhXsM0OA51eNMWBs672DM6yyzM51q7bH9Str547UbpJE51KusEGXLn3Pgu1LSeeo/8A+nsp2pKTz1H9P2V9xQo1GgEvY5orSBJiOdnLnASM5Wlyuuw5CFhfDH/a2zPyaDqXav1CPPktCqfToEuaVPOu1JSeeo/p+ynakpPPUf0/ZXo0LDUNxAa9hLswDrTsVjjJuGv4KOIWjWhPDrPpU8x7UlJ56j+n7KdqSk89R/T9lencZNw1/BOMm4a/gnELRrQcOs+lTzHtSUnnqP6fsp2pKTz1H9P2V6dxk3DX8E4ybhr+CcQtGtBw6z6VPMe1JSeeo/p+ynakpPPUf0/ZXp3GTcNfwTjJuGv4JxC0a0HDrPpU8x7UlJ56j+n7KdqSk89R/T9lencZNw1/BOMm4a/gnELRrQcOs+lTzHtSUnnqP6fsp2pKTz1H9P2V6dxk3DX8E4ybtvwTiFo1oOHWfSp5j2pKTz1H9P2U7UlJ56j+n7K9E7OwvDhjxulsIszhWuMm4a/gnELRrQcOs+lTzHtSUnnqP6fsp2pKTz1H9P2V6dxk3DX8E4ybhr+CcQtGtBw6z6VPMe1JSeeo/p+ynakpPPUf0/ZXp3GTcNfwTjJuGv4JxC0a0HDrPpU8x7UlJ56j+n7KdqSk89R/T9lencZNw1/BOMm4a/gnELRrQcOs+lTzHtSUnnqP6fsp2pKTz1H9P2V6dxk3DX8E4ybhr+CcQtGtBw6z6VPMe1JSeeo/p+ynakpPPUf0/ZXp3GTcNfwTjJuGv4JxC0a0HDrPpU80h/RTSWkERqNZfXI9XSp0j6L6U9tUxqKBOdjXNtlLkbsXpHGTcNfwQ0k3DX8FH38f1CeHwPVPM8LWUiKLor/WKws4Z75jfixPXKL3TI5XZqfY4AI4rAmCf+PBnb/abySW0R4J/lOt/p+C18HieK0eQn/x4P3Qf5beWStY+NzTdm5Zj+pTWZ0oaGxoI/kuH/WV+j5npVijxWEdy0jxzb+o0LBjxuabs3LcxzpCbQDyiqD/AKVS5lrhMWHPf8Fujtm4+T9FraTMWcvgjctsX7R8n6ICjxh3MxfI5h21gpl5kHVHEnOJtmNee1RiQYptbFaM5E2Ajl5Z6RqWx7H1QA9oI+0Syw+SdiEGsR3T/hRdbPaVhrbOUeVRgNcB3Tg4zsIbVs1lbEBirpOtKuk61lEBirpOtKuk61lEBirpOtKuk61lEBirpOtKuk61lEBirpOtaaXHxcN0QzIY0uN8g0mzUt6hFExLxKUB8Uz6SmkAijvt/uwx+qy/6S2tEzR4khn+thn9M+ZfRxsFQzIsh0UAg/ahw3TzWiRGb/azAwVDBm+HRCLfsw2NN4tLjyArrxLN/hVTjw7T/nRDhUz6QGw4r4Qgvdi3lhOMY2ZFwNqUP6QGxIrIRgvbjHVQcYx8j4gvpn4OguJc6FBceUkQyfKSjMHwWEOEKC08hAhtPkIVb8CXRz/sth2ifXy/o+Sh/SU1wBEB8jb/ABWCXjHIrmCeHLaRHZAxL2F4cWkva8dyCTMC37pX0XYSF0eF1IanCwTDYZtgw2m9rWNOsI6JZ1RZMqGw7QipN9BXPySlc/JKzGoj/uAC+tbdc4ada1cTjf2uq73i5TrNlc/JKVz8kqEOhxrK2LI+9IEE2nN3dlklZ4t/SdY3oQaa5+SUrn5JUo1EcR3IAOnuhmPJWHLJaeJxrbYejuTpn9/xIDZXPySlc/JUoFFfLuw0nkq2WeVxUokCVtWVujegPOsM98xvxYnrlEwz3zG/FieuUWq3JDGdmp9jgKJF4pRxDaHDi8GfdFkvq26D87btek823R9Y72Vo4NEihwJGX1EG7mmrpYw3nZuWY/qU12dKGGB8hMOB5QDMa+VZk7+rX8UxhvOzcmMdedm5VLEa5lOZ1lQptKDHWh5n4LXPzSzyFmdUaFh6BGiOgw4lZ7AawqvFjXVSQSADI2WLqRftHyforOareSoQ1yOSaLM4720cCWKd4hDiXaBco4RwpAgQQ97H1A8MaA106xnYAZE8utdhVMI4Oh0hohxWV2znK3OJSNlozo27NL2RDr0lu5nAbw8okMTDI7RfizLXNWaTw4o7HuYRGcWyDqrC4WgH9CEi8DqPWkKK1zTKc3RBLNyWz5dStUjglRYji90CZd9o92JyEswkMwXTOy6LQ5pWqWaVKLOH9GJAlHFYhoLoZAmTITKzF4e0ZrnNqxzVc5pLYZIm0ydI+RW2cDqICCKPa0gj+IZEZjImSr0ngnBL3EUVjg4zJrxGEk2umAJZ5pOyzyWglapZpU0t+kGjHM2kmWf6orI+kCjeBSf/ACcp5HwbP+GzOJ/WRc3Kc1pFiwOCMLobP/WLL9PEk7LotBK16tqdTBeGmUmGIsOsWkkd0KpmDIzCt47QqWDcHYkCGyC2FDEzJrnOkTbO1tsyrUeE4AVGlxnaCS2yRzGqbZyXM67NbuR1NvSS9mTx2hMdoVcNi8sIeR7rv8L/ANVhzY0zKEJchLzb5KiqSWcdoWQ6ev8A1NaaPDeftsLc0pEunnn90S5Na3MbIkW5+X/FAHQGkSIaQM02tP6hBAaPut6rLpXXE61NEBr4u3wW9VnJm5FjibPAZ1GbltRASxhvOzcmMN52blFEBLGG87NyYw3nZuUUQEsYbzs3JjDedm5RRASxhvOzcmMN52blFEBLGG87Nyi9xItJ2bkR2ZAecYZ75jfixPXKJhnvmN+LE9cotVuSGM7NT7vg1AnQqOZ54ELk/ttXS4tp2fFU+C/eNG/Lwv22rprMf1Ka7OlDRxbTs+KcWN+z4reiqXOVQ+DUGDEdFhsa175hxFY2F1YgAuIEzbYrcX7R8n6K0qsX7R8n6KVcruaqVRqNSSIa64vGsLVS6I2K2o8VmmRkK3IQRa0g5wFE4OhEzMOH1QrVEhhpAaAAAZAWDOFBJAMk8xKvdESJquzWadA1LbjnfLXb1ZRCStjnfLXb1qeyZmWgn/F29XkQFGGyqZhsjKWZ3jvW3HO+Wu3qyiArY53y129a403iThseP0OlXUQHM4m2UqpkRL+YdPhaFtgtqTqg255h5/U6VeRAVse7RqI/2tbjMzPLuK30nk8f+iq5z/NxQgyiIgCIiAIiIAiIgCIiAIiIAjsyI7MgPOMM98xvxYnrlEwz3zG/FieuUWq3JDGdmp6DwX7xo35eF+21dNczgv3jRvy8L9tq6azH9SmuzpQIiKpcKrF+0fJ+itLn02jV3fae2Xguq55bkBNThOAdM3H/AEuVFobw6TRHcLLTGq3TslO9X6MC1rawJMrQ51czs+9K1CC5j23hMe28LTjR4I+fIs40eCPnyISbce28Jj23hasaPBHz5Exo8EfPkQG3HtvCY9t4WrGjwR8+RMaPBHz5EBtx7bwmPbeFqxo8EfPkTGjwR8+RAbce28Jj23hasaPBHz5Exo8EfPkQCNFBIA+bCoNZM2LL3T5APnxKdH+15EIMcXOjbuTi50bdysohJW4udG3cnFzo27lZRAVuLnRt3Jxc6Nu5WUQFbi50bdycXOjbuVlEBW4udG3cnFzo27lZRAVuLnRt3Jxc6Nu5WUQFbi50bdyGjnRt3KyiA8rwz3zG/FieuUTDPfMb8WJ65RarckMZ2anoPBfvGjfl4X7bV01zOC/eNG/Lwv22rprMf1KazOlAiIqlwqNNAIdOrKX3rG5uU3K8qkdsyQbcyA4xoWeyj/ZkfrIubToz2q/DorSxrSAZWyaXOE9BznyrTEwYK3ciCGylLFAnk5Z+PkVujMqNAFUSErG1W6ZN5EINTcGsH3DqcVZDdB1HcpY5141fFMc68avigIyNx1HckjcdR3KWOdeNXxTHOvGr4oCMjcdR3JI3HUdyljnXjV8Uxzrxq+KAjI3HUdySNx1HcpY5141fFUcJcIoVGIEaK1hcCWza50wJTPcgyFoUtarlkhDnNak1WRckbjqO5JG46juXGy7onSGdSLLXVWafw3o8CI6FEiEOZKsBDiOAmARaBLMQvTBizldXweePClO8nk6+vyghbaP9ryL5p30hUM54r7P7UUf/ACu7ginsjsEWGazHtm0yIzEg2G0WgqHwojEm5FQlkWG9ZNVFOgiIvM9QiIgCIiAIiIAiIgCIiAIiIDyvDPfMb8WJ65RMM98xvxYnrlFqtyQxnZqeg8F+8aN+XhfttXTXM4L940b8vC/baumsx/UprM6UCIiqXC5WE8LwID6sWPChFwmA8yMs08+awrqr53hBgKFGiiO/HVmMDBiyZ1S7wRntKuy5P9eWxSJfl+jPczlVQumUfrDepwuElEe4NbS4Bc4gNAMySTIAW3rkDg/R83/N1P5Z/wBPjVij8EoDiyLOkTY8PYHkghzTZMET5F7Ss+qnhO0aId/GN8MdVyzWb4XouVWLgxjjNzQ7xhYOCoeeq3UuY6S3Wb4XouWA9vhjquWmFQmtEm2C4CxauxMPwW6kBcrt8L0XLbxc3jV8VQh4MY0za0AylMCRkrmMdfsQGzixvGr4qhhLg1CpBa6KKxYCGkF7CAZEjuXCeYK3jHX7Exjr9isjlas0UhzWuSSocc8A6KZgscQc4MSMQc1h+stzDUlO4CUeNFdGdjA90qxY9zBYAAZA2WBdjGOv2JjHX7FdI0ROd5TzWDCXldTwcA/RzRpSrR5Gw/WP36F3cE4JZRobYUOxjBJoMybSSZkm20lSxjr9iYx1+xQ6K96ScsyzYUNizaki2iqYx1+xMY6/YvM9C2iqYx1+xMY6/YgLaKpjHX7Exjr9iAtoqmMdfsTGOv2IC2iqYx1+xMY6/YgLaKpjHX7Exjr9iAtoqmMdfsWHRXAZ9iA83wz3zG/FieuUTDPfMb8WJ65RarckMZ2anoPBfvGjfl4X7bV01zOC/eNG/Lwv22rprMf1KazOlAiIqlwqkcTcfEFbVWK01jYTmQGuoLlCK0y7kNJ5ASQM9tonyTW2qbjqSqbjqQgpTiy/hwZ/5u9hbYAcfttY20SqkusnpA5FYqm46kqm46kBnEs8IbExLPCGxKpuKVTcUAxLPCGxMSzwhsSqbilU3FAMSzwhsTEs8IbEqm4pVNxQDEs8IbExLPCGxKpuKVTcUBh8JkjJw0ZlGoLlOqbisVTcdSAjUFyq/W+BC67vZ2K5VNx1JVNx1ICmcbb9XCz2d24TE/8AGyxTgB/32sbm+y4u8ecCSs1TcdSVTcdSA00aTp1mlkjZNzHBwmbRLNyZ71vxLPCGxKpuKVTcUAxLPCGxMSzwhsSqbilU3FAMSzwhsTEs8IbEqm4pVNxQDEs8IbExLPCGxKpuKVTcUBUpsSoWhgL55yA0hthtNossAsmbRZKa3OaJL5zDfBilRozokOkPY10qrcZGh1ZNaCJMszgn/st3B7g/SaO97osZ0VrmSDS6LE7qsDW7vNYJWXr3WGy7O9z0PBIj70rvLU+Zwz3zG/FieuVhZwz3zG/FieuVhdzckM12anoPBfvGjfl4X7bV01zOC/eNG/Lwv22rprMf1Ka7OlAiIqlwvj+HzXyhPFJ4u1ryHd1GbXLg2q36oEn7Lta+wXE4RYKh0ltSI1zg1zXNquLCHCwGYzSrFesF6MejlPKMxXsVqHnhpzbP/wCgRLP9dTrbZn7l0wnHG2jsg7kl9dTpiy3+XfavqI3BCigCu2lGsOR8V4tnMWeI8iw7gpRLbKZ9qRtjabReLFofdQN6Gb9rH2qfM8ebn4+f/anexnXT4NcIIVGjOiRaaYrHMDWtJpMWRmJum9mg610YnBKhusc2mOGkxyJ6lvo3AaiFs2ikNBskXvadRUOtFnc1UWdCzbPaGuRUlUu9sOhc96MT2U7YdC570YnsqtkHRrf49pmfrX2m826FnIWjXx//AFfvXN/5P5UOmdr/AI1LA+kOhGwRpn/GJ7KdsOhc8OrE9lUz9HtEnWlFnfjHzzS/RQjcEaKx0iKWTZaHRXjPPOJ8oUysn8qETtn8al/th0Lnh1Ynsqzg/hjRqQ/Fwold0iZSc0yGc90BeuE/gpQzObaYZ2G2PmFltma07V0sF8F4EJ4jQxFrVSAXucSATMiq7MVV320v0zn2LNW1TS9KXc7vHhcU48LitOJ0nYmJ0nYuU6zdx4XFOPC4rTidJ2JidJ2IDdx4XFOPC4qlGihhkRFNk+5YXDxTAz71DjTbo2af8N18vBz6EB0OPC4px4XFc/jTbo3/AJu9lWIbKwBBdbeKp8oImEBY48LinHhcVpxOk7ExOk7EBu48LinHhcVpxOk7FojRA0yOMNk7GFw8UwM6Au8eFxTjwuKowo7XEAY0TvhuaMxOctlyKxidJ2IDdx4XFOPC4rTidJ2JidJ2IDdx4XFHU0GyRtWnE6TsUXQpWzOxAefYZ75jfixPXKws4Z75jfixPXKwtVuSGK7NT0Hgv3jRvy8L9tq6a4vBynQ20KjNdEhtIo8KYLmg/wANvISuj2Tg87C67d6znNW8vI1mOS6nMsoq3ZODzsLrt3p2Tg87C67d6rddoWvN1LKqRx3Wbk8al2Tg87C67d61HCMKZONh23PZvS67QXm6iqLhqSoLhqWeycLnWdeHvTsnC51nXh70uu0F5upiqLhqSqLhqWeycLnWdeHvTsnC51nXh70uu0F5upiqLhqSqLhqWeycLnWdeHvTsnC51nXh70uu0F5upiqLhqSqLhqWeycLnWdeHvTsnC51nXh70uu0F5upiqLhqSqLhqWeycLnWdeHvTsnC51nXh70uu0F5upiqLhqSqLhqWeycLnWdeHvTsnC51nXh70uu0F5upiqLhqSqLhqWeycLnWdeHvTsnC51nXh70uu0F5upioLhqSqLhqWeycLnWdeHvTsnC51nXh70uu0F5upioLhqSoLhqWeycLnWdeHvTsnC51nXh70uu0F5upiqLhqSqLhqWeycLnWdeHvTsnC51nXh70uu0F5upiqLhqSoLhqWeycLnWdeHvTsnC51nXh70uu0F5upiqLhqSqLhqWeycLnWdeHvTsnC51nXh70uu0F5upiqLhqSqLhqWeycLnWdeHvTsnC51nXh70uu0F5uprcy0SAzitMOPc8oEuXxqtCa+s6s0Bo+wZzJFmcSFXl5TZLxK72Thc6zrw96i/CMIgjGs67N6XXaC83U87wz3zG/FieuVhMMd8xvxYnrlFptyQx3ZqcPCeCXRzDiQ3UdzeL0dtseAwhzYLGuBa94IILSMyp5NRb6N5zRfeIi7WxYjUupLl7qcSw4blvLPn7oMmot9G85ovvEyai30bzmi+8RFOPE297kYMPfz8DJqLfRvOaL7xMmot9G85ovvERMeJt73GDD38/Ayai30bzmi+8TJqLfRvOaL7xETHibe9xgw9/PwMmot9G85ovvEyai30bzmi+8REx4m3vcYMPfz8DJqLfRvOaL7xMmot9G85ovvERMeJt73GDD38/Ayai30bzmi+8TJqLfRvOaL7xETHibe9xgw9/PwMmot9G85ovvEyai30bzmi+8REx4m3vcYMPfz8DJqLfRvOaL7xMmot9G85ovvERMeJt73GDD38/Ayai30bzmi+8TJqLfRvOaL7xETHibe9xgw9/PwMmot9G85ovvEyai30bzmi+8REx4m3vcYMPfz8DJqLfRvOaL7xMmot9G85ovvERMeJt73GDD38/Ayai30bzmi+8TJqLfRvOaL7xETHibe9xgw9/PwMmot9G85ovvEyai30bzmi+8REx4m3vcYMPfz8DJqLfRvOaL7xMmot9G85ovvERMeJt73GDD38/BuhYAeBIsorjOc+NUYGUiJfxL7VtGA/7NG0TplH95ciKMaJ7P8AJZIUNPU/BqiYAeRIMoosz8aoxM7/AOJJTdgIkEYqiiYIaeOUfuTyH+JbLSiJjRPZ/kYcP2X4OthPCcLHxZRGEYx8iDMHujaCM4REXikJD0WMs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3" cstate="print"/>
          <a:srcRect/>
          <a:stretch>
            <a:fillRect/>
          </a:stretch>
        </p:blipFill>
        <p:spPr bwMode="auto">
          <a:xfrm>
            <a:off x="2267744" y="2420888"/>
            <a:ext cx="2609850" cy="1752600"/>
          </a:xfrm>
          <a:prstGeom prst="rect">
            <a:avLst/>
          </a:prstGeom>
          <a:noFill/>
          <a:ln w="9525">
            <a:noFill/>
            <a:miter lim="800000"/>
            <a:headEnd/>
            <a:tailEnd/>
          </a:ln>
        </p:spPr>
      </p:pic>
      <p:sp>
        <p:nvSpPr>
          <p:cNvPr id="1029" name="AutoShape 5" descr="data:image/jpeg;base64,/9j/4AAQSkZJRgABAQAAAQABAAD/2wCEAAkGBhIQEBAPDhAQEA4QEBAQEA0QDg8NDQ0NFRAWFBUQEhIXHCYeFxkjGRISHy8gIycpLCwsFR4xQTAqQSYrLCkBCQoKDgwOGg8PGiokHyQsLCwsKiwsKSwpLCwsKSwsKSwsKSwsLCwsLCksLCwpLCksKSwsLCwsLCwsLCwsLCwsLP/AABEIAOEA4QMBIgACEQEDEQH/xAAcAAABBQEBAQAAAAAAAAAAAAAAAgMEBQYHAQj/xABFEAABAwIBBwcICAUDBQAAAAABAAIDBBEFBhIhMVFTkgcTFCJBkdEVMjNhcXOBshYjQlJicqGxFyQ0wfBDk6JkdILC8f/EABsBAAEFAQEAAAAAAAAAAAAAAAABAgMEBQYH/8QAKxEAAgIBAwIFAwUBAAAAAAAAAAECAxEEEjEFIRMUMkFRUnGRIiQzYYGx/9oADAMBAAIRAxEAPwDuKEIQAIQhAAhCEACEIQAIQhAAhCEACEIQBX45igpoJJTpLW3A2qHktlI2tjLwACDYi6peUivsyOEH0hLSPgsvgGJeT5mE5xic0lwGnrLOt1sa9Qq37ladyjYoM68hYqblHYT9VHJb1sKbHKEd0/8A2ypnraE8OSJHdBe5uULN4blzBKc050bvxjNH6rQxTNcLtcHDaDdWIWRmsxeSRST4FoQhPFBCEIAEIQgATFd6KT3b/lKfTFd6KT3b/lKAPmhCEIA+mpqhrBdxsFG8tQ7xqoMoI3S1EUWc5rDnXsVClp4W9XOcSPUlwBq/LUO8ajy3BvGrI81Ftf3JBii2v4Uu0TJsPLkG8ajy7BvWrGOji2v4Ugsh2v4U5QDJtfL0G9ajy/T71qwjhFtf3Js81td3J6qyJuRv/L9PvWrz6QU+9aueuMX3ndyQXQ/ed3J/gBuR0VuUFOdUrVOimDxdpuNq5HV5hHUe4HuWh5N697i+Jzi5rQSCTc60k6NsdwuTfLwmy9UXE6gMikcdFmO77Kq3gU5hlfV89XFutsTgR8QktY12hwuqaCp5yWSUnz/7FWlO9cL1Cx2XORzmos32NlxSgDQ0WU9o0LPVtc6JoLQCTo0qdQ4BWzMbKM2zxcWeqlOgu1PeCH1VTs7ofq8Gil0ubc9h2FQ4K6poHZzXGSnGtg0AN9qkSYLXwjOzWOHrfdM02NNceanbmv1EFpDO8q1GvWaB7u+CfFtPc32C43HVRh8ZF+0a807FYrlMFS6gqWyRkmB+hw+yHONtS6lTzh7Q5puCB+y6/RauOpr3I06bVZHI4hCFdJgQhCABMV3opPdv+Up9MV3opPdv+UoA+aEIQgDu2Lf1cVvxKvghBmIPrP6qfjYtVQn8ygU7vrj/AJ2qWC7oit9DLqKiaexPHD221JUDk+XqaXJnw45K2ahZsUGWlbs0K1nKgTlWKyndJrhlXNTNGoKFNCFZTFV860K0jDvsl8ldMxRnhS5yosivxjHBkSts3dpMYPatRybM6zz6jp+Kyx7Vr+TVnUcey7tPxWFq2sPHyek6TLphn4N0oWLYfz8To72vdTULJaz2LZyut5NqiPTFI0gaQ0NJKrH0NVBofC9/rDbBdnSHxB2hwuFm29Mps9sFSejql7HG5K5rmFsjSwkW63YVrOTnHw9rqdzgebIaz1i3YtNWZMU0o60LL7bKJhmRsNPKJY9BB80CwUel6fLS2Zg+z9hKdO6pZT7F+QqTKDJWKqYQRaS3VcNFj8FeIWrKKksMttZ5OSOY6MupKnWLujcdHVbqWu5PsTL4Oaceuy5O219Cb5QcKDoufaPrGlrb9ubfSqbk6qr1M1tWY0fqsWijyurcY+mRThDwrcLhnSkIQtwughCEACYrvRSe7f8AKU+mK70Unu3/AClAHzQhCEAd1yjuKiA9lnKqY765WmVrrTQexypZDaUewKepd0Q3ehmkjmThnVayZL59XnWc+r+xJllUOaRePmUaSZSwgVrbsiJnqBO5PyyJqljz327L6VLdYqa3Mp1V+YuUPb3+w7DhGcM5yX5FZ6+9WJdYWHYkOeuclqJPu5M6FVQXaMUQvIsdtR1bVY5K2pwWnzbmx9d0zzmhWGHRNdH1hcXOlZ8tRseUdFBZiky4fijB239iYdjrB9lx9gUK8A2XC8NbEPNATXrpvhC+EiS7HdjHdyZOLynU3vakeUD9ll170mU+bEe9N8xfLhC7IonYRiZlBDhZw16LKyWWgp54y+QNIuNSt8GxEytOcLObYH2rQpsbSUuSKcfdFkhCFYIiBjcGfBI21+q429diuf8AJhhzxPM57XNFtBIIv1l04hNw0zWeaLKGdSlNS+BjjlpjqEIUw8EIQgATFd6KT3b/AJSn0xXeik92/wCUoA+aEIQgDuOWrrPh9h/dUdU76xv5QrzLkaYzsB/dZ6tf1mn8IVulcEN3ol9ixbMlc8q8TL3n1t+GcF45NdMmHzKOZ00+ZOjWRTvFyypzC5es5QHypzDprPsqPVoftmy10m3Opx/TL8yJt0nrUNr3yOIYbAaNV0/5KJ854K5SOnsks+x1iST7s9kqBbWrDDLytDGXAvcnVoUHyUwDTp+K0+ERtbGA0WCgenjHvJ/4bamkuwuLC2N9dtulPNpmD7Le5eySgaSbKM7E2j/6neL8DO7JYYPujuXqg+VG/wCFeeVG/wCFMdjYYJNW/wCrf+UqBkwNEh2kfsvK/FmiJ5/Ce1VGC5XQxtsSLm3arGlzKYPtE2qFmvp1BtHEj6dQbRxLS2shNKhZn6e0+0cS8OX1PtHEl2v4A06Flzl/T7RxI/iBT7RxJdkvgDUIWW/iDT7RxBJ/iJT7RxBL4cvgTJq0xXeik92/5Ss9Fyg0xOlzQNpcrp1ayWB743BzTG/SPylNcXHlCnzehCE0DuWXg6jXdgH91l62QFzLas1q3uUuC9KhcwGzraD2LBPyZq2nNFiBoBzSdCt0yil3GSWVglRYfnC4d+oS/Jn4v1ChDJ6s2/oUfR6s2/oVe85L6kYr6Hpn8/kkvw78X6hNnD/xfqFS4qJ6cgPJJcbAAG6r34tKNbX9xUkdTY+Ghr6Fpf7/ACaU0Y+8kQwhrxY3WXfjrxra5WeEPklHOA2GsA61U6jdY9PJMtaPpGnqtUo5ybLB2DMcfxFTcwKFhFFJzRI+8pnQpP8AAucldhJZ9jUemgpZGpnaPiFoKA9QKkGHyHQf2V5C3NACqWWFlIiYi+7mt7P3QYWNGkC6RiHpGfFJqXaR7FXcx2BV2bB3LwuZsHcvI4wRpSxThJuY3ciDiz2CF+geaexUuFupubbnRtJsNJarvGIG804adIIUfDMDYYWEg6W7Vq9NW5tkN9sYRWSKX0m6ZwpBkpN2zhVi/Bo9h71Gkwpmw963VS2Z0tdXHnJDfJS7pnCkGSl3TOFPyYcwdijSUTdinjppMry6rTHnJ46Wl3TOFJMtLumcKZkpgFHewKeOjkyvLrmmj8/gmmWk3TOFJ56k3LOFVrmJpykeiklkWnremtmoLPf+hWJRQv8ARxtA9Qsr3k+qXc1UxkktAeANgzDoWdctFydt+qrD636f/AqnesVm2uTlKEIWYPPp5CEIAgYvizKdhe7XbQNq59iOW9S8nmwY29hBVxl28tfFnXzCT7B7VUwwtIuAD7LFXaIQxufcazNzYhLLNGZnl13jWr2ak7bJdZgDZc0t0Oabjs0pLcmpT9v/AJKScln9PYQq66gbmu0DUVEwcSNZfOOb2BXxyLkdrfo7et2J+vwkQQMYPsjWq+qsUqJR5JKvWjQ4JXObEM7VcaVdRzBwuNSoaEWhF7ah+yscMJzL9i5TUSW4tYJ10XSLouqbmOwQcSPWZ8Umpdq9gXmKHS0pFSdXsCbvFwSYToCcDlHpnaE7nesd6VzIcdyJjZ6jfWVNoW2hZ+VVONzgiMAgnP1A3VvTn6tnqC3+kJuLZS1zWENyqJMpUhUSXtXSwOdtIsqiSKXKochV2BlXESZRJVLlUOVXYGRaMOTL9SecmHqWfoY7QrN8PuNyHQVquThv8rWH1u+QrKVB6jvYtjyfD+TqfWHfIVz2o/jPTlyccQhCzB59PIQhAEDGcHZUxmOQXuLA7Fz6tyTrKYnmHmRl7hrW6hsXUEJ8ZuPAmDkbcbqYtEtLJo+1cBPR5bW1wOv7QuoSUTHecxp9oUfyHT7mPhUnip8oMHPBl4fs07idgcFBrseqqgEdGkjZ942IsupNwWAaoY+FQsoKRogcGtA0dgUVs47Gkh8PUinwzDHujYZT2CzSrpjQBYalBOLsaxg6xIaBqKbbiTn3EbLn1ghcnfGyyx4RcXBZpLngazZQBSVL9bQ0epyfiyccdMkj/Ze4TodPulysCOcUV2NYjG213jR2KDW4+0AFrc7QNRS8tsHbFG0t06NJOvWk4jA0QxEMaOqzSB6lo1dJ43Mjdy9hqnxOaRv1bHN/VSo6Gd/nSW9VkYVJZoAVk2VbFXSqIrOMmHfr7FNxXYi0+BNBDnHOcDe/rVm59kxzqS6RX66Iw7RWCjZqHPlnsj1HkevXSKPJIrUYlGywblcoshTsj1FkcrcEZlsxmVyiSlPyuUV5VyCMu1jbky46U48plx0pbf42W+mRzqYfcaqz9W/2LcZCA9CmuLdV3yFYSvNon/lK6DkWwigfftjJ/wCBXPan0HpC5OIoQhZw8+nkIQgAQhJlkDQXHUASfggBSFTYPlRDVPfHE67ma++yuUkZKSyhE88AkSxBwIOopaEopCjwiJpuG9+lSmxAagO4JaEiSXAuWFkIQlEMpyhf05Owf3VXWPvTR32N/ZW/KF/RyW12H7qklN6SMnX1f2U8OBBWHP0KcJVUUT9CmCVatccwRyWts23yRM51eOlUTnUGVSbCo7h50iYfIkOkTT5FJGBBO09keo0jl6+RR3vViMSjZYIkcmSV64pt7lZSKTeWNvcmna0pzk2CmX/xs1+kR/dQI+Jn6p9vuldMyTaRh+ncn5CuY4lpjcPUV1TJplsOb7g/KVz2r7RR6DE4IhCFnDz6eQhCABU+VdQY6Z7gbdneCrhUOWkWdSPHx/RMn6WJLgwnJS8dJnvrLf8A2K6yuIZEV/MVTSdUj8z9V25rgRcaiquhknXgr6aW6B6hChV2MwwlrZZAwu1X7VcbS5LJNQm4J2vGcw3B7U4lAEIQgDN5ff0cvsH7rON00TT+IfstNl03+Sm9g/dZWA3oh+cKxXx/ojGKV6k86q+Ip0SLd08c1o4TqsnHVSX2/wCEznV5zqi84V4ZFPsMzxSQZU0+RMl6bc9PUCKVot8iac5JJSHOUyiQNtnrnJlzkOcmnuT0h8Ynj3IZqTbypEsWa0X0XsoNU8Qwb3RYZ1CfwivxJ3UttuF1zA483D2f9uflK5BiR8wbSV2TC22oGD/pz8pXP6zhHbxPnlCELOHn08hCEACjYjTh8T2n7ru+xUlBCH3A4BUUxjkLNIkY4uHZrOhdLyGyuErBBMQJGWaCdF/iVR8oeAuim6VGOq4gOAGoAa1mGxB9nsOa7WDfUucd0tFc0/SzH8R6a154Z3YG+rSsZylYQZIOebcGIE6NelZzDct6qCzZLytGrNAGhWNbyhc7G6M08nWFuxaT1tFsGtxe8xXOPJQ4XVVMLWvhkc/Vdr36AfYtVh3KLYhtUzNd25jSR3rL4M11n5wIDnkgHsCtTA14s4XXNQ6pdp5uOcozoaqdbxnKOg0WLRTNDmPGnsJAPcpi5DX0XRm87A/MdnDQSTe52LpeT0kjoGGY3ee21tFl02h10dXHKWMGpTcrURss2XopvYFgMOxIdHMXbnrq1TTNkaWPF2nWFz+s5PJWvcYJGtY4k5tidJWxTKK7MmZV0lTmG5AI2FWYxqP7jeFM/QOq3reEo+gdVvW8JVjxY/JDKmE3mUUx7y1F9wcKS7G4+xjeFN/QOq3reErx2QtUASZW6PwlL4kfqG+Wq+lfgX5bZu28K8ONs3beFY50lTnOaPski+brsUy6oqfh+VTJZ9xPL1fSvwbI403ds7kk403ds4ViX4hOO39EU2ITSSsizgDI4N1ak/a0ssTy9X0r8Gxkxhp1Rs7k2cWbu2dykMyAqiAedbp/CV7/AA9q983hKj8aH1C+Wq+lEQ4sN2zuUKqqi83NgNgVt/Dqq3zeErw8nVXvm8JTvGr+R0aYw9KSMxXC74htd/ZdnoW2omjZA75SshgfJu8StlqXteGEFrQCLFbuqYGwvA1CN4HCVT1VkZtKJNFHzUhCFTHH08hCEACEIQBGr6Bs0bo3gEOFvYuT49k3LRSOIBdASSDsHsC7Cm56drxZ7QR6wCqup00L44kQ3UxtWGcYpKpr9R+B0KdG3vWtxbk5gku6POa8/iIb3KikyCrGaI5I7eu5XNX9HuT/AEdzKnoJrjuNRhSYxqUaoyTrmMLy+MhukgA3sNKjQYn/AC7pD54B0dtx6ll6jQ3UY3rkhnROv1Ik0dP0usZFrjZcO2Zw0hdPijzWho1AAdwWUyAwrMidM8daUh49QIWuXZ9O0yopUfc2qK9kEgQhC0CcExWVrIml8hs0J9c7ysr3TTc1chjbggG1yCn1w3vAjHcZ5Rxctpmhw+9pBWYqMq6qQnruaNgcpYwtmxIdgest/VaUaqo+w3LIOTEhfzmcbm7jp9qsXwjZoVPh9SaWZwfG8gg6WjRcqXJlC3sik4VHLKl2A9momnsCoK2kzJmFjiHBwsRrBVu/HAf9KTuUbCYnVNVnc29rGlp6wsp4yaXcQ0uF4xWMFy5zwNWc7sWjw3LoZwZUtDCdAIublQXU1tAUaooQ8EEa+0aCq0own7DjocMwe0Oabg6inFi8h61zXSU7iS2MgNvpPetoqc47XgcCYrvRSe7f8pT6YrvRSe7f8pTAPmhCEIA+nkIQgAQhCABCEIAEIQgBErM5rm7QR3hcprMnpRiAha09Hzxc9hBvddZSOYbfOzRnbbaVBdRG3G72eSOcFPGRFJTiNjWN1NFh7E8hCnJAQhCABc1y4pX004qALxEdY9gcSulJisomStLJGhwO0XT4T2PIjOa0NbHKAWOBVhGxN4xyZEFz6R7gdeaX2b3LNyQ4jSkh7GvaNl3GyueIpe4mDW9DY7zmgp1mGRbsLHx5aTM9JC74Ru8E4zlIt/oyf7TvBNcZPgDZtwmLdhONoGt8xoCxg5TdkMn+07wUeblBq5PQwHTqvE7wTNk2BuZYbDSqPGMehgBBeDIdDWdpd2LPxUGKVpAIbG07C5i1WTvJeyNwlqXvkkGnNc7PYnfpgv1MCZkBh7yH1MrS3nrOaD2LaJMcYaA1oAA1AaAEpVZy3PI4ExXeik92/wCUp9MV3opPdv8AlKaB80IQhAH08hMdOj3kfG3xR06PeR8bfFAD6Ex06PeR8bfFHTo95Hxt8UAPoTHTo95Hxt8UdOj3kfG3xQA+hMdOj3kfG3xR06PeR8bfFAD6Ex06PeR8bfFHTo95Hxt8UAPoTHTo95Hxt8UdOj3kfG3xQA+hMdOj3kfG3xR06PeR8bfFAD6Ex06PeR8bfFHTo95Hxt8UAPpLowdYHcmunR7yPjb4o6dHvI+NvigBqfCYn+cwH4BRvozT7sKd06PeR8bfFHTo95Hxt8UuQIIyZpxp5sKZBh0bPNYB8AldOj3kfG3xR06PeR8bfFGWA8GgagO5epjp0e8j42+KOnR7yPjb4pAH0Jjp0e8j42+KOnR7yPjb4oAfTFd6KT3b/lKOnR7yPjb4pmtrY+ak+sj9G/7bfun1oA+bkJPODaO8IQApCEIAEIQgAQhCABCEIAEIQgAQhCABCEIAEIQgAQhCABCEIAEIQgAQhCABCEIAEl+o+w/shCAMkhCE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hAPDxIQDQ8VDw0UEBYQEBANEBEQDg0UFBIVFBYQFRIXHSYeGBkjGRUVHy8gLycpLSwtFR4xNjAqNSgrLCkBCQoKDgwOGg8PGi0kHyUpNTE1Ki4xKio0MiksLC4sMC4pNikwNS8wKTYuLCkpKywsNC00LCwtLCwpLCkpLCwsLP/AABEIAOgA2gMBIgACEQEDEQH/xAAcAAABBQEBAQAAAAAAAAAAAAAAAQIEBQcGAwj/xABSEAABAwICAwsJAwgGCAcAAAABAAIDBBEFEiExUQYHExQXQVNhcZGxIjIzUnKBkpPRFaHSIzVCc4Kis8EIFiVidLIkNERUY2SDhEPCw9Ph8PH/xAAbAQEAAgMBAQAAAAAAAAAAAAAABAUBAwYCB//EADgRAAIBAwAHBAgFBAMAAAAAAAABAgMEEQUhMUFRYZESExRxIjKBobHB0fAVM1Ji4QYkcpJCU4L/2gAMAwEAAhEDEQA/ANxQhCAEIQgBI51hc6kqh4s60LyNeU+CAd9oM6+5H2gzr7lWs1DsHglQFj9oM6+5H2gzr7lXIQFj9oM6+5H2gzr7lXIQFj9oM6+5H2gzr7lXIQFj9oM6+5H2gzr7lXIQFj9oM6+5H2gzr7lXIQE84oy9jo7VKY8EXBuqGeHMOtRKXEJInEDyrecznI9Zv0QHVoUahxBkzQ5hv/JSUAIQhACEIQAhCEBhPKvifSs+TH9Ecq+J9Kz5Mf0XIRnSvVULr1FvZ9Zjou0ks93HojqeVjE+lZ8mP6I5WMT6VnyY/ouWukzJ39TizL0Vaf8AXHojqeVnE+lZ8mP6Lzn308Se0tdKwtIsfyMf0XM5l22Eb1dRVU8U7KiJrZGB4a4SZgDzGwWyE609UW+pDubXR1tFSqxik/2lWN87ERo4RnyY/ojlPxHpWfJj+ivX7zFXbyamEnmB4UA+/KVxuPYBUUMvBVUeR1rtIOZkg9Zrhr/lzr1KVeOuWSPRpaLrvs0lBvhhFpyn4j0rPkx/RJyoYj0rPkx/RSNy+91PiNPw8U0cbc7mZZA/NdttOgdatJN5ast5NRATsPCt+/KV7XftZWepoqfhVOThJQTX7f4KLlQxHpWfJj+iTlRxLpWfIj+ihbotyFZh5HGYrRk2bLGc8TjszDUeo2OhVNJAZZGRg2L3tYCdQLnAXPevDqVE8NskRs7Kce3CMWuKSOi5UsS6VnyI/ok5UsS6VnyI/ougO8lV/wC9Q90v0SciNX/vUPdL+FbsV+fUrnU0X+3/AF/g5/lTxLpWfIj+iTlUxLpWfIj+i5/EqMwTywuIc6KV8Rc2+VxY4tJF+bQot1r72fFkzwNq1lQj0R1PKriXSs+RH9EnKtifSs+RF9FyxckLlnvZ8WeXYW/6I9EdTyr4n0rPkRfRaZgFXLVUFPVPINQWlziAGtdZ7haw5iBZYJO7Ut83u9OFUv6t38R6lW8pSetlDpehSpQXYilr3LG4sG3Fp6c2J0lp81+0HYea/Ur3C8XbMLebINDmnWCqiiZZ8kXN6Rvv0OHfY+9eVVSkOD4zlkGp23+6doUs5061CqsIxkS+Q8ZZRrafEbQrVACEIQAhCEB8rxnSvYuUZjtK9C5c80fY6dT0R5cmlyYXJC5MGHUH5l9CbiHWwulP/Lg+K+d8y+iNwwvhVINtOB4qdZr0n5HLf1HLNGH+XyZwmAb79VJUxR1UURhfI2Nxia9j2ZiGhwu4g2J1WXT77WHNkwx8hHlwvZIw84zPEbhfYQ790KpwLebbBURzT1XCtjeHiNkWTO5puLuLjouBotp6lO34MaZFh5p7/lZ3tAbz5GOD3P7LtaP2luSmqcu8Kuc7eV7Sdmt+vGVv58s5H7zx/sz/ALiTwYqPGN96opa2eA08UkMU74xYyMkc1riNLrkX9yut5s/2Yf8AESeDFku7Y/2nW/4qX/OViUpRpR7JuoUKVe9rKqsr+TesPrqXF6HNlz08rSySN9szCNbTscDYg9hCwl+FupMUbTPNzHVsZfVmHCNLXe9pB960PeNmcaeqYfNEzHDtcwg/5Wrm98BoG6FtueSlJ7bRjwASp6cIze0xZf29zVt4v0cZ+HyZqu7fHZKChlqYWtdIxzAGyhxYc0jWm4aQdR2rL+W+v6Cm+Cb/ANxbJiNBDPG6OojbJCSMzJBdhsbi47QFT/1Jwr/cqf4GrfUjNv0XgqrSvbU4Yq0+087eR87YjXunmkmeAHySOlcG3ygvcXEC9za5UYuTqjQ9wGrMbd68rquwdmpJLCHXSXTboumDy5HlUu1L6A3uD/ZNJ+rd/EevnyqOpfQW9v8Ammk/Vu/ivU23Oa0xLPX5F4dFREfWJYf2mm33gKdVUyg1Pnwn/jM/zhdBLFcKWc8crVUpBDmnK8ea4c3Udo6lcYPjHCjJJ5Mo1jb1jaE2qplUVVMQQ5hyvbpa7Z1HaEB16FV4Niwmbld5MrdDmnx7FaIAQhCA+UGO0p5co8btK9Myo2j6pCpqHlyQuTLpMyYDmOzL6M3CuthVIf8AlwfFfOGZbVuU3xMNgw6ngmqskzIAx7eCnOV2nRcMIKlWzUW8nP6ahOrTioJvXu17jiJN9zFCLCZjesQR3HeCuVxHFZqmQy1ErpZTrc83PUBsHVqUMuSXWpylLayxp0aVJ5hFLyRvG8yf7LP+Jk8GLMd1eB1U2KVYhppZC6qky5InkEF503ta3Wuv3sd3NBRUHA1dRwUvDvfl4OV/kkNsbtaRzFdVJvt4SBoqnO6mwT6e9oCl4jOCTZzveV7e5qThTby+DPfe53Kuw6iEc1uMSPMsoBBDCQA2O412A7yVkOP4w2rx0zRm8ZrImMI1ObG5kYcOo5b+9dBu234eMROp8OY+JjwWyTy2bI5p0FrGgnLfbe9jqCzrCahsdRC95sxszHOOk2DXgk2HUF4qSjqjHYiTZ29VOder60lsN833PzPUe3F/HYvnm62TfG3wMOrMNmgpanhJnOjLW8FM2+WVrjpc0DUCsZuldpy1HrRUZU6LUk1r3+SHXSXTboutBZ9oW6S6EiyecnlUcy+g97f800n6t38V6+e6jmX0Jvb/AJppP1bv4r1LoHPaW+fyL6pbpY6xIa9ryBrOU30KWd0jBrhl+Fn4l5ospRQjnY9Tu84uYf78bgO8AheTiyQXje14/ukH/wDEpjB1hRpsMjdptZ3MW6CPeEBFqIXMcJI9EjdWx49U/wD3QuiwrEmzsDhodqcDraRrBC5+SKZnPwrNjvPHY7n968aes4KThY72/wDFYdDretbaPvHYgO0QvKmqBI0OabgheqA+RWyWKcajqW+neawzonfNl/Ek5GMM6N3zZfxKD4ZnVrTlNbE/d9TAjUJpqBsW/ci+F9G75sv4kci2F9E75sv4k8Mzy9Nw4PovqYAakbE01I2L6A5FcL6J3zZfxKNiW85hjInObG64BI/Ky/iWfDM8PTUeD6L6mD8aGxJxobFuzN5zDCATG7UD6WXZ7SXkbwzo3fNl/Es+HPD0yufRGD8aGwo40Ni3fkbwzo3fNl/Ejkcwzo3fNl/Es+HMfjC59EYPxobEcZGxbvyOYZ0bvmy/iRyO4Z0bvmy/iTw5j8XXPojCOMjYk4wNi3fkdw3o3fNl/Ejkew3o3fNl/EncGPxZc+iMI4wNiOMDYtI3ZbkcPpJBBBCTJkD3vfLKQwG9gBm16L9y9K3ewhpqWGrLTO3K11REXPblD7EFjmkEWuAb326lofZTa4bSyjUqOEJvV2/VTxr+92TM+MDYjjA2Lb6TepwuWNksbHFj2h7Twsuoi/ra168j+G9G75sv4lvVDJXPSii8NPojCJJL2X0Nvb/mmk/Vu/ivUDkgw3o3fNl/EurwnC46WBkEItEwWaCS4gEk6zp1krbTpuJX3l3GuljOcklCWyRbiuBCEIAUSqoA7ym+S8aiNaloQDMCe6M8G7UdLdg2gK+VBmtNF1l3gFfoAQhCAEIQgBQsZ9A/2T4KaoWM+gf7J8EA2IeS32R4JbIiHkt9keCdZANsksnWSWQDbJLJ1kWQDLJLJ9klkBj+7x18QnvzZGjs4Ji1c0rXxcE4XY5nBkcxaW5SO5ZXvhRZcQl/vMjcPltHiCtVpZg6Jkl9Bja++wFoddV9r+bUT4/U6fS7fhLVx/T78RKvclTOjoYWO1gPGnZwr7fcreybSkGNhaLNLA4DYCAf5r0sp0F2Ypcjnq83Uqym97b6sZZFk6ySy9GkbZJZOsksgG2SJ9klkA1CWyRAeR9ND2u8AugXPn00Pa7wC6BACEIQAhCEAKFjPoH+yfBTVCxn0D/ZPggFiHkt9keCWyIh5LfZHgnWQDbJLJ1klkA2ySydZFkAyySyfZJZAZlvpUuWphk5nwlvvY8/yeFdDF7YEJAfL4txcbc1+A/+Ub6FFmpY5RrjmsfZkBB/eDVxdDibpKeGhF9Na1/VldlaG/EXFVNSXdVp817ztbWl4yxoP9E9fks/LBsEMeVrW7GgdwsnWTyksrY4pvOsZZFk6ySyAbZJZOsksgG2SWT7JLIBlkWTrJLICO700Pa7wC6BUD/TQ9rvAK/QAhCEAIQhAChYz6B/snwU1QsZ9A/2T4ID0iHkt9keCWyIh5LfZHgnWQDbJLJ1klkA2ySydZFkAyySyfZJZAVW6ag4ejnjAu4xEt9pvlt+9oWTbkSzj9Nwhs3hRb2tOS/7WVahu2xfitFI5ptK/wDIx7czwbuHY3MfcFjeVzcrrFt9LHaRfKbXB6iPuVTeySqxe9fU7b+n6U52lWLeFJ4XnjDfw6G/WSWVdubxgVlLHN+mRllA/RkbocPfr7HBWdlaRkpJNHG1acqU3CW1PAyyLJ1kll6NY2ySydZJZANsksn2SWQDLIsnWSWQEaT00Pa7wCvlRS+mh7XeAV6gBCEIAQhCAFCxn0D/AGT4KaoWM+gf7J8EB7QjyW+yPBOsiEeS32R4J1kA2ySydZJZANsksnWRZAMsksn2VTuoxoUdLJN+nbJED+lI7Q3u0k9TSvMpKKbZspU5VZqEdreDO98TFjU1gp4vKbEeCaB+nK4jN9+VvuK6XdDuKDsNiihF6imZmZbXKTplb+0bkdYC5re4wc1FYaiTymQ+WSdOeV18t+vzndoC1eygW9PvlKc/+Xw+/gdLpK6djOjb0H+XrfNvj7M/7GQ7gt0nFKjg5XWp5iGuJ1Rv1Nk6hzHqN+Za3ZZnvh7kuBeaunb+RebzNaNETz+nb1XHuJ6wrTcBuwErW0lS78s0Whe4+laNUZPrAato6xpxbzdKXcz9hnSlvC9pK/t//S8vpv5Yew7eyLJ1kllZHKjbJLJ1klkA2ySyfZJZAMsiydZJZARJvTQ9rvAK9VHP6aHtd4BXiAEIQgBCEIAULGfQP9k+CmqFjPoH+yfBASYfMb7I8E6ySDzG+yPBPQDbJLJ1klkA2ySydZFkAyyyXfJx3jFUKeM3jhOWzdOeU+d220N7c21aFuux0UVI+UH8qfIhB53uGg9gF3e5Z9vb4AampNTKM0UJzXdp4SU6W9tvOPXl2qBdSc2qMd+3yOk0NSjQhO+q7IrC5v71e3kd/uSwLiVIyIj8qfykx2vda49ws39lXFk6ygYhjlNT/wCsTxxn1XPGc9jBpPcpiUaccbEiinKpc1XLDcm86iVLEHNLXgOaQWua4Xa4EWII5wsq3Ybhn0jjPSgupb5iBcvpufXrLdjubn2np6/fRo478E2Sc7Q0Rs736fuVQ7fGrajRR0QttDZag/ugBQridCosN6+Wsv8ARltpC1l3kYYi9qk0k+uvPPB6blt8gWbDiBsdTai2g/rANR/vd+1d/G8OaHMIcwi4c05mkbQRoKyD+pWI1Dy80oizG5B4OFg7GX0dyqMRoqmmPA1DXxayGOJyO2ubY5XdoWmF1Vpx9OLa47CfX0PaXdT+3qKMt8ViXTD++RuMtZEzz5WN9t7W+JUV+PUg11UI/wCvF9VkOCYZSTnLU1Zpn30ZoQ6M/wDUzaPeB2rs4d6unc0OFXI9pFw5jY8p6wdN1vhcVaizCK6ldcaLtLV9mtVln/B+7cdZHjdK7zamE9k0ZPipbXAi7SCNoNx3hcS/engtoqZL9bIyO7Qocu95WUp4SgqruGnKCYHnq1lp95C2d7WXrQ6MjeDsKmqncYf7otLruNCsiyqdy2JTTwHjTCypjkMMoLct3ANcHW5rtcOrZoVvZSYyUllFTVpOlNwltX3qIdR6aHtd4BXapan00Pa/warpejUCEIQAhCEAKFjPoH+yfBTVCxn0D/ZPggJUHmN9keCemQeY32R4J6AEIQgEskUXEsXhpmh08gZc2a3S58h9VjBpceoBc1u43VupqPK1piqZwWsa4jhImfpSOtoDrGw0nSeorXOrGCbe4lW9pVrzjGC9Z4z8em84jfA3Q8bqyyN14Ibxs0+S91/Lk7xbsb1q+wbdTwFOylwijkq3tHlzFjmxOefOfYabX2lugBQd7Xcq2oe6pqGB8DPIjY8Askfzkg6w0feepaoyMNAa0BrRoAaLAdgUC3pVJt1W8Z+B0mkru2t1GzjDtKHPCzzxrb9q2s4B+BY1W/6zUtpYjrjidYgbMsev3vUih3qqVmmeWSd3PYiJh9wu795dxZJZSlbU85lrfPWU0tLXGOzTaguEUl/PvKii3K0UHoqWMH1nN4R/xPuVaAW0DVs5k6yLLeoqOxFdUqzqPM5Nvm8jLLwrKGOZhZNG2SM62yNDh26dR61JsksstZ2nhScXlbTg8X3rIXkupJTCejkvJH7necPvXO/1dxbDyTAJMusmldwkbusx6z72rXbJLKLKzpt5jqfIuqOnLmEexUxOPCSz9+3Jl9LvnVURy1UDHka7h0EnvGkfcFaM314CNNNJm5g18bgTsvoP3LuZYWvFntDxseA4dxXjFh0LDmZDGx3rMjY13eAipVo7J+4TvbCprlb4fKTS+BHwiokkhEtRHwMjyXcGdcbSbMa487soF+s20WsppC5zdOwmQZyxrcg4J05aIA7LNnuXgtDyeB67atGZWO58HgjYERZ7whwtZmRl7DmbwnCWGq1raLLdGevskGtQXY71Pbu3Lkn97HwPaq9NB2v8Gq5VNV+mg7X+DVcraQgQhCAEIQgBQsZ9A/2T4KaoWM+gf7J8EBKg8xvsjwT0yDzG+yPBPQAuO3T7vRC/itA3jFaTk0eUyJx0ZdHnO6tQ5zzKDvibtTDekpXWlI/LSN1xAjRG08ziNJPMCOc6Ju9/uNFJGKiob/pb26A7/Z2H9H2jz9228SdWU593T9r4fyXlCzp29BXV0s59WHHm+X35+uEYE2jY/EMUl4asDC58jzmbTt6OMar6baNth153PLPjGIeTodI7KwHS2CJu3qAuTtJO1Wu+Fuv43JxandemY7SW6eMSDRcW1tHNtOnYux3Abk+JQ8JMP9KlAL9sTdYi7ec9fYFFcVWn3cPVW18S2jUlY0Hd1/zZrEVwXluW9ryW1s6HDMOjpoWQxC0bG5RtO1x6ybk9ZUmyVCtEsLCOPlJyblLazzlkaxpc8hrWguc5xsGgC5JOyyqKHdlh1RI2KnroJZnXyRxzMc99gXGwB06AT7lC3zcS4vg9Y8GzjCYW9sxEX/n+5fPW5SV1HX4fUP0MdOyQH/h8O+B/+V6yeT6qskTrLxNVHn4PO3hSLhmYZyNuXXZAc/gu+Fh1dOKekqOEnLXODeBmZobrOZzQPvXRWXzvvLfntv6mf/KF9EPcGglxAAFySbADaSgCypd0W6+jw7g+PTcFwmbg/wAnJJmyZc3mNNvOHereCpZIM0T2yN1XjcHNvsuFj/8ASG/2D/uP/QQGsYdiEdTDHPA7PDIwPjdZzczTqNnAEKRZc1uAqY48Hw/hHtZemYG53NbmNtQudJXT2QDEJlRUsjGaV7Y23teRzWC+y5T2uDgC0gtIuC03BG0HnQEGs9NB2v8ABquFUVvpoO1/g1W6AEIQgBCEIAULGfQP9k+CmqFjPoH+yfBASoPMb7I8EryQCQLm2gbepJB5jfZHgnoDG9xFG2prn1Na4NZCTPKZSGt4VzvJDr6rOuf2QrPdrvhcODTUBPBHyZJhcOlvoyMGsNO3WdWrX2+M7jqOsOaeEcJ0kZLJD2ked77pMH3GUVI7PDCOFGqSQmR47C7zfdZVyt6sY9iLWHte86ielLSpUVxUjJySwoauyvbv6ew5ncDuCMRbVVrbSjTDC7XF/wAR49bYObt1aChCmUqUaUezEory8qXdR1Kj9nBcECEIW0iGXf0gMRyYfBADplqQT1tiY5x/ecxZ3u8wU0+HYLINDn0T79TnPbUD+M5Xf9ILEc9dT04NxFTF5A5nTPI77Rt71y+6zdvVV9NBT1FNHDFTkcE6KOVrtDMmUl7iLWA7lkybtui3YcXwQ4jHbhH00b4b6Rwk4aGaOcAvuR1FYduS3FYhi3D11PNaaF+cSyudw089s4a141O1G59Ye7p8YrzNuOpiDcx1DIH9Qjlka0H3ZF1e8ER9lSW18ckzfLht91kMGdbyRvjUZOswTH90Kx3xcaqMYxgYXTyZadk4pmsuRG6QelmkA87LZwGwM0aSVB3lPz2z9TP4BO3C6N1I4TzuO1gN/Wy1H80MkWrp6nctirAybhI8rJXZAY2VcLiQ5j47nSC1wGk2IBXU/wBIGUPbhz2G7XNnc07QRAQe4qD/AEhCOPUu3ipv2cK6380zfdBGH4Jm87iZv28DS3QHPVu4iulwqPFJpGvp2RtjjhcSZIqdruDa9otlDc2m2uxzbVpO87uwL8LqBVvLhQ3dmcbu4Axue1tzrtkkA6rDmUtpH9T/ACtX2Ue/Lo++yzncC1/2Vjpbq4nGDbtmv+7dAPwXBqrdTW1E1RUcDHG0OF2mVkAeSI4I2XAAs1xJ58pOklW28/jE9FicuEzuvGXSsDLksinhuS5mwOa199vklczuBw/GJhP9iymMAs4cNmjizE58nna9Tl124ze4xaHF4a6uY0gSvknk4eJ73F8Ujb5WnSSXDvQGs13poO1/g1Wyqa/00Ha/warZYMAhCEAIQhAChYz6B/snwU1QsZ9A/wBk+CAlQeY32R4J6jQ1cYa28jQco/SbsT+Ox9I342/VAeyF48dj6Rvxt+qOOx9I342/VAeyF48dj6Rvxt+qOOx9I342/VAeyF48dj6Rvxt+qOOx9I342/VAYHjdLJX7qheJ5hFdFHcsdkyU+XN5VrWPBv71qG+5hpqMGqQ1pc9gZM0NBJ8iRpNh7OZdZxyPpG/G36o45H0jfjb9UBiu9zgslfgeI4c5hjk4Vs0Bla5gzlrXM0kas8Nj7RXK7lN0GLYY+egpIHcYnOQwyRPdLFJbLwjACADbnN26AdQX0pxyPpG/G36pOORdI342/VAYDvS4TNS48Ipo3AsbUQudldweZgINn2sRdpsedSt8rc1V4Ziv2rRxl0DphUh7Wl7IZf045ANTXG5voBDyL3C3XjkfSN+Nv1RxyPpG/G36oD53go67dTiTZZYeDpwGRyvY1wgp4WkktD3ec8kusNd3cwGjpv6QNK48QbFG5zWsn0Rsc4NA4AAaBo0D7lsPHIukZ8bfql45H0jfjb9UB824xjuK01E3BZ4rQnK5hbG8zTRuIlbG12pzcx5hfRl5rLVN7HcGabCpYa1hbLWBxnjOh8cbmcG2M7HZST1F9uZd7xuLpG/G36o45H0jPjb9UB86QDFNzFZIWxZ4nDIXvje6lq2A3a7M22Vwve17i5Go6dH3uN8KuxSqeyppWw0ogL2yRRTBvCB7AGmVxI0tLrDqWh8bj6Rvxt+qTjcfSN+Nv1QEPEPTQe0/warVVFbK100GVwdpf5pB5m7FboAQhCAEIQgBec8Ie0tOooQgOSqt7inkcXEC56gvHkwpvVHcEIQByYU3qjuCOTCm9UdwQhAHJhTeqO4I5MKb1R3BCEAcmFN6o7gjkwpvVHcEIQByYU3qjuCOTCm9UdwQhAHJhTeqO4I5MKb1R3BCEAcmFN6o7gjkwpvVHcEIQByYU3qjuCOTCm9UdwQhAHJhTeqO4I5MKb1R3BCEAcmFN6o7gjkwpvVHcEIQFvgW5GKkN4xZdA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3" name="Picture 9"/>
          <p:cNvPicPr>
            <a:picLocks noChangeAspect="1" noChangeArrowheads="1"/>
          </p:cNvPicPr>
          <p:nvPr/>
        </p:nvPicPr>
        <p:blipFill>
          <a:blip r:embed="rId4" cstate="print"/>
          <a:srcRect/>
          <a:stretch>
            <a:fillRect/>
          </a:stretch>
        </p:blipFill>
        <p:spPr bwMode="auto">
          <a:xfrm>
            <a:off x="4427984" y="2348880"/>
            <a:ext cx="894209" cy="951635"/>
          </a:xfrm>
          <a:prstGeom prst="rect">
            <a:avLst/>
          </a:prstGeom>
          <a:noFill/>
          <a:ln w="9525">
            <a:noFill/>
            <a:miter lim="800000"/>
            <a:headEnd/>
            <a:tailEnd/>
          </a:ln>
        </p:spPr>
      </p:pic>
      <p:pic>
        <p:nvPicPr>
          <p:cNvPr id="25" name="Picture 3"/>
          <p:cNvPicPr>
            <a:picLocks noChangeAspect="1" noChangeArrowheads="1"/>
          </p:cNvPicPr>
          <p:nvPr/>
        </p:nvPicPr>
        <p:blipFill>
          <a:blip r:embed="rId3" cstate="print"/>
          <a:srcRect/>
          <a:stretch>
            <a:fillRect/>
          </a:stretch>
        </p:blipFill>
        <p:spPr bwMode="auto">
          <a:xfrm>
            <a:off x="1619672" y="5229200"/>
            <a:ext cx="2037357" cy="1368152"/>
          </a:xfrm>
          <a:prstGeom prst="rect">
            <a:avLst/>
          </a:prstGeom>
          <a:noFill/>
          <a:ln w="9525">
            <a:noFill/>
            <a:miter lim="800000"/>
            <a:headEnd/>
            <a:tailEnd/>
          </a:ln>
        </p:spPr>
      </p:pic>
      <p:pic>
        <p:nvPicPr>
          <p:cNvPr id="26" name="Picture 2" descr="Alfresco Share"/>
          <p:cNvPicPr>
            <a:picLocks noChangeAspect="1" noChangeArrowheads="1"/>
          </p:cNvPicPr>
          <p:nvPr/>
        </p:nvPicPr>
        <p:blipFill>
          <a:blip r:embed="rId5" cstate="print"/>
          <a:srcRect/>
          <a:stretch>
            <a:fillRect/>
          </a:stretch>
        </p:blipFill>
        <p:spPr bwMode="auto">
          <a:xfrm>
            <a:off x="4499992" y="5589240"/>
            <a:ext cx="1831704" cy="751468"/>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3635896" y="5445224"/>
            <a:ext cx="936104" cy="936104"/>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7236296" y="5445224"/>
            <a:ext cx="971550" cy="971550"/>
          </a:xfrm>
          <a:prstGeom prst="rect">
            <a:avLst/>
          </a:prstGeom>
          <a:noFill/>
          <a:ln w="9525">
            <a:noFill/>
            <a:miter lim="800000"/>
            <a:headEnd/>
            <a:tailEnd/>
          </a:ln>
        </p:spPr>
      </p:pic>
      <p:pic>
        <p:nvPicPr>
          <p:cNvPr id="1036" name="Picture 12" descr="http://t2.gstatic.com/images?q=tbn:ANd9GcTA_NPzhz1-CPXt4KomDu5d3Tu82rgtSEawDYhKvp8_1j0wL1FO"/>
          <p:cNvPicPr>
            <a:picLocks noChangeAspect="1" noChangeArrowheads="1"/>
          </p:cNvPicPr>
          <p:nvPr/>
        </p:nvPicPr>
        <p:blipFill>
          <a:blip r:embed="rId8" cstate="print"/>
          <a:srcRect/>
          <a:stretch>
            <a:fillRect/>
          </a:stretch>
        </p:blipFill>
        <p:spPr bwMode="auto">
          <a:xfrm>
            <a:off x="7020272" y="2708920"/>
            <a:ext cx="1079004" cy="107900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Administración electr</a:t>
            </a:r>
            <a:r>
              <a:rPr lang="es-ES" sz="3600" b="1" i="1" dirty="0" smtClean="0">
                <a:solidFill>
                  <a:schemeClr val="tx1">
                    <a:lumMod val="50000"/>
                    <a:lumOff val="50000"/>
                  </a:schemeClr>
                </a:solidFill>
              </a:rPr>
              <a:t>ónica</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323528" y="980728"/>
            <a:ext cx="4629729" cy="892552"/>
          </a:xfrm>
          <a:prstGeom prst="rect">
            <a:avLst/>
          </a:prstGeom>
          <a:noFill/>
        </p:spPr>
        <p:txBody>
          <a:bodyPr wrap="none" rtlCol="0">
            <a:spAutoFit/>
          </a:bodyPr>
          <a:lstStyle/>
          <a:p>
            <a:r>
              <a:rPr lang="es-ES" sz="2800" b="1" dirty="0" smtClean="0"/>
              <a:t>Un ejemplo:</a:t>
            </a:r>
          </a:p>
          <a:p>
            <a:r>
              <a:rPr lang="es-ES" sz="2400" b="1" dirty="0" smtClean="0"/>
              <a:t>Registro </a:t>
            </a:r>
            <a:r>
              <a:rPr lang="es-ES" sz="2400" b="1" dirty="0" smtClean="0"/>
              <a:t>de documentos y custodia</a:t>
            </a:r>
            <a:endParaRPr lang="es-ES" sz="2400" b="1" dirty="0"/>
          </a:p>
        </p:txBody>
      </p:sp>
      <p:sp>
        <p:nvSpPr>
          <p:cNvPr id="34" name="33 Hexágono"/>
          <p:cNvSpPr/>
          <p:nvPr/>
        </p:nvSpPr>
        <p:spPr>
          <a:xfrm>
            <a:off x="971600" y="1916832"/>
            <a:ext cx="2592288" cy="115212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smtClean="0"/>
              <a:t>Registro telemático</a:t>
            </a:r>
            <a:endParaRPr lang="es-ES" sz="2400" dirty="0"/>
          </a:p>
        </p:txBody>
      </p:sp>
      <p:sp>
        <p:nvSpPr>
          <p:cNvPr id="35" name="34 Flecha izquierda y derecha"/>
          <p:cNvSpPr/>
          <p:nvPr/>
        </p:nvSpPr>
        <p:spPr>
          <a:xfrm>
            <a:off x="3635896" y="2204864"/>
            <a:ext cx="2088232"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redondeado"/>
          <p:cNvSpPr/>
          <p:nvPr/>
        </p:nvSpPr>
        <p:spPr>
          <a:xfrm>
            <a:off x="5940152" y="1916832"/>
            <a:ext cx="2664296"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Gestor documental</a:t>
            </a:r>
            <a:endParaRPr lang="es-ES" dirty="0"/>
          </a:p>
        </p:txBody>
      </p:sp>
      <p:sp>
        <p:nvSpPr>
          <p:cNvPr id="37" name="36 CuadroTexto"/>
          <p:cNvSpPr txBox="1"/>
          <p:nvPr/>
        </p:nvSpPr>
        <p:spPr>
          <a:xfrm>
            <a:off x="3635896" y="1700808"/>
            <a:ext cx="2088232" cy="646331"/>
          </a:xfrm>
          <a:prstGeom prst="rect">
            <a:avLst/>
          </a:prstGeom>
          <a:noFill/>
        </p:spPr>
        <p:txBody>
          <a:bodyPr wrap="square" rtlCol="0">
            <a:spAutoFit/>
          </a:bodyPr>
          <a:lstStyle/>
          <a:p>
            <a:pPr algn="ctr"/>
            <a:r>
              <a:rPr lang="es-ES" dirty="0" smtClean="0"/>
              <a:t>Firma electrónica del documento</a:t>
            </a:r>
            <a:endParaRPr lang="es-ES" dirty="0"/>
          </a:p>
        </p:txBody>
      </p:sp>
      <p:sp>
        <p:nvSpPr>
          <p:cNvPr id="38" name="37 CuadroTexto"/>
          <p:cNvSpPr txBox="1"/>
          <p:nvPr/>
        </p:nvSpPr>
        <p:spPr>
          <a:xfrm>
            <a:off x="1835696" y="3068960"/>
            <a:ext cx="1944216" cy="369332"/>
          </a:xfrm>
          <a:prstGeom prst="rect">
            <a:avLst/>
          </a:prstGeom>
          <a:noFill/>
        </p:spPr>
        <p:txBody>
          <a:bodyPr wrap="square" rtlCol="0">
            <a:spAutoFit/>
          </a:bodyPr>
          <a:lstStyle/>
          <a:p>
            <a:r>
              <a:rPr lang="es-ES" dirty="0" smtClean="0"/>
              <a:t>Registra</a:t>
            </a:r>
            <a:endParaRPr lang="es-ES" dirty="0"/>
          </a:p>
        </p:txBody>
      </p:sp>
      <p:sp>
        <p:nvSpPr>
          <p:cNvPr id="39" name="38 CuadroTexto"/>
          <p:cNvSpPr txBox="1"/>
          <p:nvPr/>
        </p:nvSpPr>
        <p:spPr>
          <a:xfrm>
            <a:off x="6660232" y="3212976"/>
            <a:ext cx="1944216" cy="369332"/>
          </a:xfrm>
          <a:prstGeom prst="rect">
            <a:avLst/>
          </a:prstGeom>
          <a:noFill/>
        </p:spPr>
        <p:txBody>
          <a:bodyPr wrap="square" rtlCol="0">
            <a:spAutoFit/>
          </a:bodyPr>
          <a:lstStyle/>
          <a:p>
            <a:r>
              <a:rPr lang="es-ES" dirty="0" smtClean="0"/>
              <a:t>Custodia</a:t>
            </a:r>
            <a:endParaRPr lang="es-ES" dirty="0"/>
          </a:p>
        </p:txBody>
      </p:sp>
      <p:pic>
        <p:nvPicPr>
          <p:cNvPr id="40" name="39 Imagen"/>
          <p:cNvPicPr/>
          <p:nvPr/>
        </p:nvPicPr>
        <p:blipFill>
          <a:blip r:embed="rId3" cstate="print"/>
          <a:srcRect/>
          <a:stretch>
            <a:fillRect/>
          </a:stretch>
        </p:blipFill>
        <p:spPr bwMode="auto">
          <a:xfrm>
            <a:off x="2195736" y="3501008"/>
            <a:ext cx="511256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Administración electrónica</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3693319"/>
          </a:xfrm>
          <a:prstGeom prst="rect">
            <a:avLst/>
          </a:prstGeom>
          <a:noFill/>
        </p:spPr>
        <p:txBody>
          <a:bodyPr wrap="square" rtlCol="0">
            <a:spAutoFit/>
          </a:bodyPr>
          <a:lstStyle/>
          <a:p>
            <a:r>
              <a:rPr lang="es-ES" sz="2400" b="1" dirty="0" smtClean="0"/>
              <a:t>Notificación por comparecencia en sede electrónica.</a:t>
            </a:r>
            <a:endParaRPr lang="es-ES" sz="2400"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pPr algn="ctr"/>
            <a:r>
              <a:rPr lang="es-ES" sz="2400" i="1" dirty="0" smtClean="0"/>
              <a:t>La capacidad de asegurar </a:t>
            </a:r>
            <a:r>
              <a:rPr lang="es-ES" sz="2400" i="1" dirty="0" smtClean="0"/>
              <a:t>que un ciudadano ha visto o recibido la notificación hace que la notificación sea fehaciente y válida.</a:t>
            </a:r>
            <a:endParaRPr lang="es-ES" sz="2400" i="1"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6" name="AutoShape 2" descr="data:image/jpeg;base64,/9j/4AAQSkZJRgABAQAAAQABAAD/2wCEAAkGBhMQEBUQEhIQEhUSFBcXEBgUFxURExYXGhUXGBcWFxYYHCYeFxsjGxUWHy8gIygpLCwtFR4xNTAqNSYsLCkBCQoKDAwOGQ8PGjUkHSQ1MikpKSk1MjEqLC0vKjQsKiwpLC4uKiwpLSwtKSwpLDAsKiwpLCwqKSwsLCwqLCwqLP/AABEIALgBEgMBIgACEQEDEQH/xAAbAAEAAgMBAQAAAAAAAAAAAAAAAgQBAwUHBv/EAEwQAAECAgQIBg4IBgMBAQEAAAEAAgMRBBIhUQUTFjFhkaHRBhRBU1SSFRciNFJxgZSistLT4fAHIzJCc3SxszNDYmNywSSCk8KjJf/EABkBAQADAQEAAAAAAAAAAAAAAAABAgUEA//EADERAAECAwYGAQMEAwEAAAAAAAABAgMRoQQSEzFRYRUhMoGR8OEFFNEiQWJxUlPxJP/aAAwDAQACEQMRAD8A+7oWAaBCwdCpUeBDMoEN8QmZc4loJ5c5J2rlYHpuDo9IECJg8QS51VhdaCbZA3EyOpdyBhaijB8CjxaRChP4tBMnOAInDaRMaf8Aa52DaVRmxWviU2jEMMxJ8yZZvEF6viR2uupDc6eSovJPf+Ga5GzbdVET98ju0rgvg2FKvAgNrTqgzBMhMyE5lQpHBvBsMAvgwBW+zYbcw/2FXj4Qwa8k8cYC4Pa4iI0Ta+VdpstBk3T3ItzzrxDgoz/5MMVi8mUQffLCQLhNk5f1OvXvDbEVEv3kX9z0c5nO6jaHZbwLoBzUaCde9ZyIoPRYWo71XwbwgwfR2ljKXBk57nmbxncZmUrAPirWWdC6VA64VFbHnynU9EWBLndoRyIoPRYWo70yIoPRYWo71PLKhdKgdYJllQulQOsFEo+9SZ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wSUfeonZ9qEMiKD0WFqO9MiKD0WFqO9TyyoXSoHWCZZULpUDrBJR96idn2oQyIoPRYWo70yIoPRYWo71PLKhdKgdYJllQulQOsElH3qJ2fahDIig9FhajvTIig9FhajvU8sqF0qB1gmWVC6VA64SUfepM7PtQ82wpgWC2PFa1kg2I8NALpABxAGdFewx3zG/FieuVhdyOWWZmOa2a8g/gk+NiY7aRRYdajUcBsQmsJQGNtEtCi/gTFIINLwfbpt5NGhfSYKwXXo8Fwe0VqNBBBaXS+qaLDNWOxwP8APg2/06f8lhRPqn1Rj1ayGkkWSZZJl+52JYYDkmv788z5QcDI0gON0CwAZzyeTSh4GRel4Pzzzy5COQXFfVdjhP8AjwOr4h4Wj9VtbgokWRYR8UOd+nSqcW+q/wCpKfkt9hA38nyjOB0cmQpeDyTYBn5bABV+cynSPowpbwA6NRrLg8f/ACvqGYDJe0mI2xwNjCJ5tOhXsM0OA51eNMWBs672DM6yyzM51q7bH9Str547UbpJE51KusEGXLn3Pgu1LSeeo/8A+nsp2pKTz1H9P2V9xQo1GgEvY5orSBJiOdnLnASM5Wlyuuw5CFhfDH/a2zPyaDqXav1CPPktCqfToEuaVPOu1JSeeo/p+ynakpPPUf0/ZXo0LDUNxAa9hLswDrTsVjjJuGv4KOIWjWhPDrPpU8x7UlJ56j+n7KdqSk89R/T9lencZNw1/BOMm4a/gnELRrQcOs+lTzHtSUnnqP6fsp2pKTz1H9P2V6dxk3DX8E4ybhr+CcQtGtBw6z6VPMe1JSeeo/p+ynakpPPUf0/ZXp3GTcNfwTjJuGv4JxC0a0HDrPpU8x7UlJ56j+n7KdqSk89R/T9lencZNw1/BOMm4a/gnELRrQcOs+lTzHtSUnnqP6fsp2pKTz1H9P2V6dxk3DX8E4ybtvwTiFo1oOHWfSp5j2pKTz1H9P2U7UlJ56j+n7K9E7OwvDhjxulsIszhWuMm4a/gnELRrQcOs+lTzHtSUnnqP6fsp2pKTz1H9P2V6dxk3DX8E4ybhr+CcQtGtBw6z6VPMe1JSeeo/p+ynakpPPUf0/ZXp3GTcNfwTjJuGv4JxC0a0HDrPpU8x7UlJ56j+n7KdqSk89R/T9lencZNw1/BOMm4a/gnELRrQcOs+lTzHtSUnnqP6fsp2pKTz1H9P2V6dxk3DX8E4ybhr+CcQtGtBw6z6VPMe1JSeeo/p+ynakpPPUf0/ZXp3GTcNfwTjJuGv4JxC0a0HDrPpU80h/RTSWkERqNZfXI9XSp0j6L6U9tUxqKBOdjXNtlLkbsXpHGTcNfwQ0k3DX8FH38f1CeHwPVPM8LWUiKLor/WKws4Z75jfixPXKL3TI5XZqfY4AI4rAmCf+PBnb/abySW0R4J/lOt/p+C18HieK0eQn/x4P3Qf5beWStY+NzTdm5Zj+pTWZ0oaGxoI/kuH/WV+j5npVijxWEdy0jxzb+o0LBjxuabs3LcxzpCbQDyiqD/AKVS5lrhMWHPf8Fujtm4+T9FraTMWcvgjctsX7R8n6ICjxh3MxfI5h21gpl5kHVHEnOJtmNee1RiQYptbFaM5E2Ajl5Z6RqWx7H1QA9oI+0Syw+SdiEGsR3T/hRdbPaVhrbOUeVRgNcB3Tg4zsIbVs1lbEBirpOtKuk61lEBirpOtKuk61lEBirpOtKuk61lEBirpOtKuk61lEBirpOtaaXHxcN0QzIY0uN8g0mzUt6hFExLxKUB8Uz6SmkAijvt/uwx+qy/6S2tEzR4khn+thn9M+ZfRxsFQzIsh0UAg/ahw3TzWiRGb/azAwVDBm+HRCLfsw2NN4tLjyArrxLN/hVTjw7T/nRDhUz6QGw4r4Qgvdi3lhOMY2ZFwNqUP6QGxIrIRgvbjHVQcYx8j4gvpn4OguJc6FBceUkQyfKSjMHwWEOEKC08hAhtPkIVb8CXRz/sth2ifXy/o+Sh/SU1wBEB8jb/ABWCXjHIrmCeHLaRHZAxL2F4cWkva8dyCTMC37pX0XYSF0eF1IanCwTDYZtgw2m9rWNOsI6JZ1RZMqGw7QipN9BXPySlc/JKzGoj/uAC+tbdc4ada1cTjf2uq73i5TrNlc/JKVz8kqEOhxrK2LI+9IEE2nN3dlklZ4t/SdY3oQaa5+SUrn5JUo1EcR3IAOnuhmPJWHLJaeJxrbYejuTpn9/xIDZXPySlc/JUoFFfLuw0nkq2WeVxUokCVtWVujegPOsM98xvxYnrlEwz3zG/FieuUWq3JDGdmp9jgKJF4pRxDaHDi8GfdFkvq26D87btek823R9Y72Vo4NEihwJGX1EG7mmrpYw3nZuWY/qU12dKGGB8hMOB5QDMa+VZk7+rX8UxhvOzcmMdedm5VLEa5lOZ1lQptKDHWh5n4LXPzSzyFmdUaFh6BGiOgw4lZ7AawqvFjXVSQSADI2WLqRftHyforOareSoQ1yOSaLM4720cCWKd4hDiXaBco4RwpAgQQ97H1A8MaA106xnYAZE8utdhVMI4Oh0hohxWV2znK3OJSNlozo27NL2RDr0lu5nAbw8okMTDI7RfizLXNWaTw4o7HuYRGcWyDqrC4WgH9CEi8DqPWkKK1zTKc3RBLNyWz5dStUjglRYji90CZd9o92JyEswkMwXTOy6LQ5pWqWaVKLOH9GJAlHFYhoLoZAmTITKzF4e0ZrnNqxzVc5pLYZIm0ydI+RW2cDqICCKPa0gj+IZEZjImSr0ngnBL3EUVjg4zJrxGEk2umAJZ5pOyzyWglapZpU0t+kGjHM2kmWf6orI+kCjeBSf/ACcp5HwbP+GzOJ/WRc3Kc1pFiwOCMLobP/WLL9PEk7LotBK16tqdTBeGmUmGIsOsWkkd0KpmDIzCt47QqWDcHYkCGyC2FDEzJrnOkTbO1tsyrUeE4AVGlxnaCS2yRzGqbZyXM67NbuR1NvSS9mTx2hMdoVcNi8sIeR7rv8L/ANVhzY0zKEJchLzb5KiqSWcdoWQ6ev8A1NaaPDeftsLc0pEunnn90S5Na3MbIkW5+X/FAHQGkSIaQM02tP6hBAaPut6rLpXXE61NEBr4u3wW9VnJm5FjibPAZ1GbltRASxhvOzcmMN52blFEBLGG87NyYw3nZuUUQEsYbzs3JjDedm5RRASxhvOzcmMN52blFEBLGG87Nyi9xItJ2bkR2ZAecYZ75jfixPXKJhnvmN+LE9cotVuSGM7NT7vg1AnQqOZ54ELk/ttXS4tp2fFU+C/eNG/Lwv22rprMf1Ka7OlDRxbTs+KcWN+z4reiqXOVQ+DUGDEdFhsa175hxFY2F1YgAuIEzbYrcX7R8n6K0qsX7R8n6KVcruaqVRqNSSIa64vGsLVS6I2K2o8VmmRkK3IQRa0g5wFE4OhEzMOH1QrVEhhpAaAAAZAWDOFBJAMk8xKvdESJquzWadA1LbjnfLXb1ZRCStjnfLXb1qeyZmWgn/F29XkQFGGyqZhsjKWZ3jvW3HO+Wu3qyiArY53y129a403iThseP0OlXUQHM4m2UqpkRL+YdPhaFtgtqTqg255h5/U6VeRAVse7RqI/2tbjMzPLuK30nk8f+iq5z/NxQgyiIgCIiAIiIAiIgCIiAIiIAjsyI7MgPOMM98xvxYnrlEwz3zG/FieuUWq3JDGdmp6DwX7xo35eF+21dNczgv3jRvy8L9tq6azH9SmuzpQIiKpcKrF+0fJ+itLn02jV3fae2Xguq55bkBNThOAdM3H/AEuVFobw6TRHcLLTGq3TslO9X6MC1rawJMrQ51czs+9K1CC5j23hMe28LTjR4I+fIs40eCPnyISbce28Jj23hasaPBHz5Exo8EfPkQG3HtvCY9t4WrGjwR8+RMaPBHz5EBtx7bwmPbeFqxo8EfPkTGjwR8+RAbce28Jj23hasaPBHz5Exo8EfPkQCNFBIA+bCoNZM2LL3T5APnxKdH+15EIMcXOjbuTi50bdysohJW4udG3cnFzo27lZRAVuLnRt3Jxc6Nu5WUQFbi50bdycXOjbuVlEBW4udG3cnFzo27lZRAVuLnRt3Jxc6Nu5WUQFbi50bdyGjnRt3KyiA8rwz3zG/FieuUTDPfMb8WJ65RarckMZ2anoPBfvGjfl4X7bV01zOC/eNG/Lwv22rprMf1KazOlAiIqlwqNNAIdOrKX3rG5uU3K8qkdsyQbcyA4xoWeyj/ZkfrIubToz2q/DorSxrSAZWyaXOE9BznyrTEwYK3ciCGylLFAnk5Z+PkVujMqNAFUSErG1W6ZN5EINTcGsH3DqcVZDdB1HcpY5141fFMc68avigIyNx1HckjcdR3KWOdeNXxTHOvGr4oCMjcdR3JI3HUdyljnXjV8Uxzrxq+KAjI3HUdySNx1HcpY5141fFUcJcIoVGIEaK1hcCWza50wJTPcgyFoUtarlkhDnNak1WRckbjqO5JG46juXGy7onSGdSLLXVWafw3o8CI6FEiEOZKsBDiOAmARaBLMQvTBizldXweePClO8nk6+vyghbaP9ryL5p30hUM54r7P7UUf/ACu7ginsjsEWGazHtm0yIzEg2G0WgqHwojEm5FQlkWG9ZNVFOgiIvM9QiIgCIiAIiIAiIgCIiAIiIDyvDPfMb8WJ65RMM98xvxYnrlFqtyQxnZqeg8F+8aN+XhfttXTXM4L940b8vC/baumsx/UprM6UCIiqXC5WE8LwID6sWPChFwmA8yMs08+awrqr53hBgKFGiiO/HVmMDBiyZ1S7wRntKuy5P9eWxSJfl+jPczlVQumUfrDepwuElEe4NbS4Bc4gNAMySTIAW3rkDg/R83/N1P5Z/wBPjVij8EoDiyLOkTY8PYHkghzTZMET5F7Ss+qnhO0aId/GN8MdVyzWb4XouVWLgxjjNzQ7xhYOCoeeq3UuY6S3Wb4XouWA9vhjquWmFQmtEm2C4CxauxMPwW6kBcrt8L0XLbxc3jV8VQh4MY0za0AylMCRkrmMdfsQGzixvGr4qhhLg1CpBa6KKxYCGkF7CAZEjuXCeYK3jHX7Exjr9isjlas0UhzWuSSocc8A6KZgscQc4MSMQc1h+stzDUlO4CUeNFdGdjA90qxY9zBYAAZA2WBdjGOv2JjHX7FdI0ROd5TzWDCXldTwcA/RzRpSrR5Gw/WP36F3cE4JZRobYUOxjBJoMybSSZkm20lSxjr9iYx1+xQ6K96ScsyzYUNizaki2iqYx1+xMY6/YvM9C2iqYx1+xMY6/YgLaKpjHX7Exjr9iAtoqmMdfsTGOv2IC2iqYx1+xMY6/YgLaKpjHX7Exjr9iAtoqmMdfsWHRXAZ9iA83wz3zG/FieuUTDPfMb8WJ65RarckMZ2anoPBfvGjfl4X7bV01zOC/eNG/Lwv22rprMf1KazOlAiIqlwqkcTcfEFbVWK01jYTmQGuoLlCK0y7kNJ5ASQM9tonyTW2qbjqSqbjqQgpTiy/hwZ/5u9hbYAcfttY20SqkusnpA5FYqm46kqm46kBnEs8IbExLPCGxKpuKVTcUAxLPCGxMSzwhsSqbilU3FAMSzwhsTEs8IbEqm4pVNxQDEs8IbExLPCGxKpuKVTcUBh8JkjJw0ZlGoLlOqbisVTcdSAjUFyq/W+BC67vZ2K5VNx1JVNx1ICmcbb9XCz2d24TE/8AGyxTgB/32sbm+y4u8ecCSs1TcdSVTcdSA00aTp1mlkjZNzHBwmbRLNyZ71vxLPCGxKpuKVTcUAxLPCGxMSzwhsSqbilU3FAMSzwhsTEs8IbEqm4pVNxQDEs8IbExLPCGxKpuKVTcUBUpsSoWhgL55yA0hthtNossAsmbRZKa3OaJL5zDfBilRozokOkPY10qrcZGh1ZNaCJMszgn/st3B7g/SaO97osZ0VrmSDS6LE7qsDW7vNYJWXr3WGy7O9z0PBIj70rvLU+Zwz3zG/FieuVhZwz3zG/FieuVhdzckM12anoPBfvGjfl4X7bV01zOC/eNG/Lwv22rprMf1Ka7OlAiIqlwvj+HzXyhPFJ4u1ryHd1GbXLg2q36oEn7Lta+wXE4RYKh0ltSI1zg1zXNquLCHCwGYzSrFesF6MejlPKMxXsVqHnhpzbP/wCgRLP9dTrbZn7l0wnHG2jsg7kl9dTpiy3+XfavqI3BCigCu2lGsOR8V4tnMWeI8iw7gpRLbKZ9qRtjabReLFofdQN6Gb9rH2qfM8ebn4+f/anexnXT4NcIIVGjOiRaaYrHMDWtJpMWRmJum9mg610YnBKhusc2mOGkxyJ6lvo3AaiFs2ikNBskXvadRUOtFnc1UWdCzbPaGuRUlUu9sOhc96MT2U7YdC570YnsqtkHRrf49pmfrX2m826FnIWjXx//AFfvXN/5P5UOmdr/AI1LA+kOhGwRpn/GJ7KdsOhc8OrE9lUz9HtEnWlFnfjHzzS/RQjcEaKx0iKWTZaHRXjPPOJ8oUysn8qETtn8al/th0Lnh1Ynsqzg/hjRqQ/Fwold0iZSc0yGc90BeuE/gpQzObaYZ2G2PmFltma07V0sF8F4EJ4jQxFrVSAXucSATMiq7MVV320v0zn2LNW1TS9KXc7vHhcU48LitOJ0nYmJ0nYuU6zdx4XFOPC4rTidJ2JidJ2IDdx4XFOPC4qlGihhkRFNk+5YXDxTAz71DjTbo2af8N18vBz6EB0OPC4px4XFc/jTbo3/AJu9lWIbKwBBdbeKp8oImEBY48LinHhcVpxOk7ExOk7EBu48LinHhcVpxOk7FojRA0yOMNk7GFw8UwM6Au8eFxTjwuKowo7XEAY0TvhuaMxOctlyKxidJ2IDdx4XFOPC4rTidJ2JidJ2IDdx4XFHU0GyRtWnE6TsUXQpWzOxAefYZ75jfixPXKws4Z75jfixPXKwtVuSGK7NT0Hgv3jRvy8L9tq6a4vBynQ20KjNdEhtIo8KYLmg/wANvISuj2Tg87C67d6znNW8vI1mOS6nMsoq3ZODzsLrt3p2Tg87C67d6rddoWvN1LKqRx3Wbk8al2Tg87C67d61HCMKZONh23PZvS67QXm6iqLhqSoLhqWeycLnWdeHvTsnC51nXh70uu0F5upiqLhqSqLhqWeycLnWdeHvTsnC51nXh70uu0F5upiqLhqSqLhqWeycLnWdeHvTsnC51nXh70uu0F5upiqLhqSqLhqWeycLnWdeHvTsnC51nXh70uu0F5upiqLhqSqLhqWeycLnWdeHvTsnC51nXh70uu0F5upiqLhqSqLhqWeycLnWdeHvTsnC51nXh70uu0F5upiqLhqSqLhqWeycLnWdeHvTsnC51nXh70uu0F5upioLhqSqLhqWeycLnWdeHvTsnC51nXh70uu0F5upioLhqSoLhqWeycLnWdeHvTsnC51nXh70uu0F5upiqLhqSqLhqWeycLnWdeHvTsnC51nXh70uu0F5upiqLhqSoLhqWeycLnWdeHvTsnC51nXh70uu0F5upiqLhqSqLhqWeycLnWdeHvTsnC51nXh70uu0F5upiqLhqSqLhqWeycLnWdeHvTsnC51nXh70uu0F5uprcy0SAzitMOPc8oEuXxqtCa+s6s0Bo+wZzJFmcSFXl5TZLxK72Thc6zrw96i/CMIgjGs67N6XXaC83U87wz3zG/FieuVhMMd8xvxYnrlFptyQx3ZqcPCeCXRzDiQ3UdzeL0dtseAwhzYLGuBa94IILSMyp5NRb6N5zRfeIi7WxYjUupLl7qcSw4blvLPn7oMmot9G85ovvEyai30bzmi+8RFOPE297kYMPfz8DJqLfRvOaL7xMmot9G85ovvERMeJt73GDD38/Ayai30bzmi+8TJqLfRvOaL7xETHibe9xgw9/PwMmot9G85ovvEyai30bzmi+8REx4m3vcYMPfz8DJqLfRvOaL7xMmot9G85ovvERMeJt73GDD38/Ayai30bzmi+8TJqLfRvOaL7xETHibe9xgw9/PwMmot9G85ovvEyai30bzmi+8REx4m3vcYMPfz8DJqLfRvOaL7xMmot9G85ovvERMeJt73GDD38/Ayai30bzmi+8TJqLfRvOaL7xETHibe9xgw9/PwMmot9G85ovvEyai30bzmi+8REx4m3vcYMPfz8DJqLfRvOaL7xMmot9G85ovvERMeJt73GDD38/Ayai30bzmi+8TJqLfRvOaL7xETHibe9xgw9/PwMmot9G85ovvEyai30bzmi+8REx4m3vcYMPfz8DJqLfRvOaL7xMmot9G85ovvERMeJt73GDD38/BuhYAeBIsorjOc+NUYGUiJfxL7VtGA/7NG0TplH95ciKMaJ7P8AJZIUNPU/BqiYAeRIMoosz8aoxM7/AOJJTdgIkEYqiiYIaeOUfuTyH+JbLSiJjRPZ/kYcP2X4OthPCcLHxZRGEYx8iDMHujaCM4REXikJD0WMs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9" name="AutoShape 5" descr="data:image/jpeg;base64,/9j/4AAQSkZJRgABAQAAAQABAAD/2wCEAAkGBhIQEBAPDhAQEA4QEBAQEA0QDg8NDQ0NFRAWFBUQEhIXHCYeFxkjGRISHy8gIycpLCwsFR4xQTAqQSYrLCkBCQoKDgwOGg8PGiokHyQsLCwsKiwsKSwpLCwsKSwsKSwsKSwsLCwsLCksLCwpLCksKSwsLCwsLCwsLCwsLCwsLP/AABEIAOEA4QMBIgACEQEDEQH/xAAcAAABBQEBAQAAAAAAAAAAAAAAAgMEBQYHAQj/xABFEAABAwIBBwcICAUDBQAAAAABAAIDBBEFBhIhMVFTkgcTFCJBkdEVMjNhcXOBshYjQlJicqGxFyQ0wfBDk6JkdILC8f/EABsBAAEFAQEAAAAAAAAAAAAAAAABAgMEBQYH/8QAKxEAAgIBAwIFAwUBAAAAAAAAAAECAxEEEjEFIRMUMkFRUnGRIiQzYYGx/9oADAMBAAIRAxEAPwDuKEIQAIQhAAhCEACEIQAIQhAAhCEACEIQBX45igpoJJTpLW3A2qHktlI2tjLwACDYi6peUivsyOEH0hLSPgsvgGJeT5mE5xic0lwGnrLOt1sa9Qq37ladyjYoM68hYqblHYT9VHJb1sKbHKEd0/8A2ypnraE8OSJHdBe5uULN4blzBKc050bvxjNH6rQxTNcLtcHDaDdWIWRmsxeSRST4FoQhPFBCEIAEIQgATFd6KT3b/lKfTFd6KT3b/lKAPmhCEIA+mpqhrBdxsFG8tQ7xqoMoI3S1EUWc5rDnXsVClp4W9XOcSPUlwBq/LUO8ajy3BvGrI81Ftf3JBii2v4Uu0TJsPLkG8ajy7BvWrGOji2v4Ugsh2v4U5QDJtfL0G9ajy/T71qwjhFtf3Js81td3J6qyJuRv/L9PvWrz6QU+9aueuMX3ndyQXQ/ed3J/gBuR0VuUFOdUrVOimDxdpuNq5HV5hHUe4HuWh5N697i+Jzi5rQSCTc60k6NsdwuTfLwmy9UXE6gMikcdFmO77Kq3gU5hlfV89XFutsTgR8QktY12hwuqaCp5yWSUnz/7FWlO9cL1Cx2XORzmos32NlxSgDQ0WU9o0LPVtc6JoLQCTo0qdQ4BWzMbKM2zxcWeqlOgu1PeCH1VTs7ofq8Gil0ubc9h2FQ4K6poHZzXGSnGtg0AN9qkSYLXwjOzWOHrfdM02NNceanbmv1EFpDO8q1GvWaB7u+CfFtPc32C43HVRh8ZF+0a807FYrlMFS6gqWyRkmB+hw+yHONtS6lTzh7Q5puCB+y6/RauOpr3I06bVZHI4hCFdJgQhCABMV3opPdv+Up9MV3opPdv+UoA+aEIQgDu2Lf1cVvxKvghBmIPrP6qfjYtVQn8ygU7vrj/AJ2qWC7oit9DLqKiaexPHD221JUDk+XqaXJnw45K2ahZsUGWlbs0K1nKgTlWKyndJrhlXNTNGoKFNCFZTFV860K0jDvsl8ldMxRnhS5yosivxjHBkSts3dpMYPatRybM6zz6jp+Kyx7Vr+TVnUcey7tPxWFq2sPHyek6TLphn4N0oWLYfz8To72vdTULJaz2LZyut5NqiPTFI0gaQ0NJKrH0NVBofC9/rDbBdnSHxB2hwuFm29Mps9sFSejql7HG5K5rmFsjSwkW63YVrOTnHw9rqdzgebIaz1i3YtNWZMU0o60LL7bKJhmRsNPKJY9BB80CwUel6fLS2Zg+z9hKdO6pZT7F+QqTKDJWKqYQRaS3VcNFj8FeIWrKKksMttZ5OSOY6MupKnWLujcdHVbqWu5PsTL4Oaceuy5O219Cb5QcKDoufaPrGlrb9ubfSqbk6qr1M1tWY0fqsWijyurcY+mRThDwrcLhnSkIQtwughCEACYrvRSe7f8AKU+mK70Unu3/AClAHzQhCEAd1yjuKiA9lnKqY765WmVrrTQexypZDaUewKepd0Q3ehmkjmThnVayZL59XnWc+r+xJllUOaRePmUaSZSwgVrbsiJnqBO5PyyJqljz327L6VLdYqa3Mp1V+YuUPb3+w7DhGcM5yX5FZ6+9WJdYWHYkOeuclqJPu5M6FVQXaMUQvIsdtR1bVY5K2pwWnzbmx9d0zzmhWGHRNdH1hcXOlZ8tRseUdFBZiky4fijB239iYdjrB9lx9gUK8A2XC8NbEPNATXrpvhC+EiS7HdjHdyZOLynU3vakeUD9ll170mU+bEe9N8xfLhC7IonYRiZlBDhZw16LKyWWgp54y+QNIuNSt8GxEytOcLObYH2rQpsbSUuSKcfdFkhCFYIiBjcGfBI21+q429diuf8AJhhzxPM57XNFtBIIv1l04hNw0zWeaLKGdSlNS+BjjlpjqEIUw8EIQgATFd6KT3b/AJSn0xXeik92/wCUoA+aEIQgDuOWrrPh9h/dUdU76xv5QrzLkaYzsB/dZ6tf1mn8IVulcEN3ol9ixbMlc8q8TL3n1t+GcF45NdMmHzKOZ00+ZOjWRTvFyypzC5es5QHypzDprPsqPVoftmy10m3Opx/TL8yJt0nrUNr3yOIYbAaNV0/5KJ854K5SOnsks+x1iST7s9kqBbWrDDLytDGXAvcnVoUHyUwDTp+K0+ERtbGA0WCgenjHvJ/4bamkuwuLC2N9dtulPNpmD7Le5eySgaSbKM7E2j/6neL8DO7JYYPujuXqg+VG/wCFeeVG/wCFMdjYYJNW/wCrf+UqBkwNEh2kfsvK/FmiJ5/Ce1VGC5XQxtsSLm3arGlzKYPtE2qFmvp1BtHEj6dQbRxLS2shNKhZn6e0+0cS8OX1PtHEl2v4A06Flzl/T7RxI/iBT7RxJdkvgDUIWW/iDT7RxBJ/iJT7RxBL4cvgTJq0xXeik92/5Ss9Fyg0xOlzQNpcrp1ayWB743BzTG/SPylNcXHlCnzehCE0DuWXg6jXdgH91l62QFzLas1q3uUuC9KhcwGzraD2LBPyZq2nNFiBoBzSdCt0yil3GSWVglRYfnC4d+oS/Jn4v1ChDJ6s2/oUfR6s2/oVe85L6kYr6Hpn8/kkvw78X6hNnD/xfqFS4qJ6cgPJJcbAAG6r34tKNbX9xUkdTY+Ghr6Fpf7/ACaU0Y+8kQwhrxY3WXfjrxra5WeEPklHOA2GsA61U6jdY9PJMtaPpGnqtUo5ybLB2DMcfxFTcwKFhFFJzRI+8pnQpP8AAucldhJZ9jUemgpZGpnaPiFoKA9QKkGHyHQf2V5C3NACqWWFlIiYi+7mt7P3QYWNGkC6RiHpGfFJqXaR7FXcx2BV2bB3LwuZsHcvI4wRpSxThJuY3ciDiz2CF+geaexUuFupubbnRtJsNJarvGIG804adIIUfDMDYYWEg6W7Vq9NW5tkN9sYRWSKX0m6ZwpBkpN2zhVi/Bo9h71Gkwpmw963VS2Z0tdXHnJDfJS7pnCkGSl3TOFPyYcwdijSUTdinjppMry6rTHnJ46Wl3TOFJMtLumcKZkpgFHewKeOjkyvLrmmj8/gmmWk3TOFJ56k3LOFVrmJpykeiklkWnremtmoLPf+hWJRQv8ARxtA9Qsr3k+qXc1UxkktAeANgzDoWdctFydt+qrD636f/AqnesVm2uTlKEIWYPPp5CEIAgYvizKdhe7XbQNq59iOW9S8nmwY29hBVxl28tfFnXzCT7B7VUwwtIuAD7LFXaIQxufcazNzYhLLNGZnl13jWr2ak7bJdZgDZc0t0Oabjs0pLcmpT9v/AJKScln9PYQq66gbmu0DUVEwcSNZfOOb2BXxyLkdrfo7et2J+vwkQQMYPsjWq+qsUqJR5JKvWjQ4JXObEM7VcaVdRzBwuNSoaEWhF7ah+yscMJzL9i5TUSW4tYJ10XSLouqbmOwQcSPWZ8Umpdq9gXmKHS0pFSdXsCbvFwSYToCcDlHpnaE7nesd6VzIcdyJjZ6jfWVNoW2hZ+VVONzgiMAgnP1A3VvTn6tnqC3+kJuLZS1zWENyqJMpUhUSXtXSwOdtIsqiSKXKochV2BlXESZRJVLlUOVXYGRaMOTL9SecmHqWfoY7QrN8PuNyHQVquThv8rWH1u+QrKVB6jvYtjyfD+TqfWHfIVz2o/jPTlyccQhCzB59PIQhAEDGcHZUxmOQXuLA7Fz6tyTrKYnmHmRl7hrW6hsXUEJ8ZuPAmDkbcbqYtEtLJo+1cBPR5bW1wOv7QuoSUTHecxp9oUfyHT7mPhUnip8oMHPBl4fs07idgcFBrseqqgEdGkjZ942IsupNwWAaoY+FQsoKRogcGtA0dgUVs47Gkh8PUinwzDHujYZT2CzSrpjQBYalBOLsaxg6xIaBqKbbiTn3EbLn1ghcnfGyyx4RcXBZpLngazZQBSVL9bQ0epyfiyccdMkj/Ze4TodPulysCOcUV2NYjG213jR2KDW4+0AFrc7QNRS8tsHbFG0t06NJOvWk4jA0QxEMaOqzSB6lo1dJ43Mjdy9hqnxOaRv1bHN/VSo6Gd/nSW9VkYVJZoAVk2VbFXSqIrOMmHfr7FNxXYi0+BNBDnHOcDe/rVm59kxzqS6RX66Iw7RWCjZqHPlnsj1HkevXSKPJIrUYlGywblcoshTsj1FkcrcEZlsxmVyiSlPyuUV5VyCMu1jbky46U48plx0pbf42W+mRzqYfcaqz9W/2LcZCA9CmuLdV3yFYSvNon/lK6DkWwigfftjJ/wCBXPan0HpC5OIoQhZw8+nkIQgAQhJlkDQXHUASfggBSFTYPlRDVPfHE67ma++yuUkZKSyhE88AkSxBwIOopaEopCjwiJpuG9+lSmxAagO4JaEiSXAuWFkIQlEMpyhf05Owf3VXWPvTR32N/ZW/KF/RyW12H7qklN6SMnX1f2U8OBBWHP0KcJVUUT9CmCVatccwRyWts23yRM51eOlUTnUGVSbCo7h50iYfIkOkTT5FJGBBO09keo0jl6+RR3vViMSjZYIkcmSV64pt7lZSKTeWNvcmna0pzk2CmX/xs1+kR/dQI+Jn6p9vuldMyTaRh+ncn5CuY4lpjcPUV1TJplsOb7g/KVz2r7RR6DE4IhCFnDz6eQhCABU+VdQY6Z7gbdneCrhUOWkWdSPHx/RMn6WJLgwnJS8dJnvrLf8A2K6yuIZEV/MVTSdUj8z9V25rgRcaiquhknXgr6aW6B6hChV2MwwlrZZAwu1X7VcbS5LJNQm4J2vGcw3B7U4lAEIQgDN5ff0cvsH7rON00TT+IfstNl03+Sm9g/dZWA3oh+cKxXx/ojGKV6k86q+Ip0SLd08c1o4TqsnHVSX2/wCEznV5zqi84V4ZFPsMzxSQZU0+RMl6bc9PUCKVot8iac5JJSHOUyiQNtnrnJlzkOcmnuT0h8Ynj3IZqTbypEsWa0X0XsoNU8Qwb3RYZ1CfwivxJ3UttuF1zA483D2f9uflK5BiR8wbSV2TC22oGD/pz8pXP6zhHbxPnlCELOHn08hCEACjYjTh8T2n7ru+xUlBCH3A4BUUxjkLNIkY4uHZrOhdLyGyuErBBMQJGWaCdF/iVR8oeAuim6VGOq4gOAGoAa1mGxB9nsOa7WDfUucd0tFc0/SzH8R6a154Z3YG+rSsZylYQZIOebcGIE6NelZzDct6qCzZLytGrNAGhWNbyhc7G6M08nWFuxaT1tFsGtxe8xXOPJQ4XVVMLWvhkc/Vdr36AfYtVh3KLYhtUzNd25jSR3rL4M11n5wIDnkgHsCtTA14s4XXNQ6pdp5uOcozoaqdbxnKOg0WLRTNDmPGnsJAPcpi5DX0XRm87A/MdnDQSTe52LpeT0kjoGGY3ee21tFl02h10dXHKWMGpTcrURss2XopvYFgMOxIdHMXbnrq1TTNkaWPF2nWFz+s5PJWvcYJGtY4k5tidJWxTKK7MmZV0lTmG5AI2FWYxqP7jeFM/QOq3reEo+gdVvW8JVjxY/JDKmE3mUUx7y1F9wcKS7G4+xjeFN/QOq3reErx2QtUASZW6PwlL4kfqG+Wq+lfgX5bZu28K8ONs3beFY50lTnOaPski+brsUy6oqfh+VTJZ9xPL1fSvwbI403ds7kk403ds4ViX4hOO39EU2ITSSsizgDI4N1ak/a0ssTy9X0r8Gxkxhp1Rs7k2cWbu2dykMyAqiAedbp/CV7/AA9q983hKj8aH1C+Wq+lEQ4sN2zuUKqqi83NgNgVt/Dqq3zeErw8nVXvm8JTvGr+R0aYw9KSMxXC74htd/ZdnoW2omjZA75SshgfJu8StlqXteGEFrQCLFbuqYGwvA1CN4HCVT1VkZtKJNFHzUhCFTHH08hCEACEIQBGr6Bs0bo3gEOFvYuT49k3LRSOIBdASSDsHsC7Cm56drxZ7QR6wCqup00L44kQ3UxtWGcYpKpr9R+B0KdG3vWtxbk5gku6POa8/iIb3KikyCrGaI5I7eu5XNX9HuT/AEdzKnoJrjuNRhSYxqUaoyTrmMLy+MhukgA3sNKjQYn/AC7pD54B0dtx6ll6jQ3UY3rkhnROv1Ik0dP0usZFrjZcO2Zw0hdPijzWho1AAdwWUyAwrMidM8daUh49QIWuXZ9O0yopUfc2qK9kEgQhC0CcExWVrIml8hs0J9c7ysr3TTc1chjbggG1yCn1w3vAjHcZ5Rxctpmhw+9pBWYqMq6qQnruaNgcpYwtmxIdgest/VaUaqo+w3LIOTEhfzmcbm7jp9qsXwjZoVPh9SaWZwfG8gg6WjRcqXJlC3sik4VHLKl2A9momnsCoK2kzJmFjiHBwsRrBVu/HAf9KTuUbCYnVNVnc29rGlp6wsp4yaXcQ0uF4xWMFy5zwNWc7sWjw3LoZwZUtDCdAIublQXU1tAUaooQ8EEa+0aCq0own7DjocMwe0Oabg6inFi8h61zXSU7iS2MgNvpPetoqc47XgcCYrvRSe7f8pT6YrvRSe7f8pTAPmhCEIA+nkIQgAQhCABCEIAEIQgBErM5rm7QR3hcprMnpRiAha09Hzxc9hBvddZSOYbfOzRnbbaVBdRG3G72eSOcFPGRFJTiNjWN1NFh7E8hCnJAQhCABc1y4pX004qALxEdY9gcSulJisomStLJGhwO0XT4T2PIjOa0NbHKAWOBVhGxN4xyZEFz6R7gdeaX2b3LNyQ4jSkh7GvaNl3GyueIpe4mDW9DY7zmgp1mGRbsLHx5aTM9JC74Ru8E4zlIt/oyf7TvBNcZPgDZtwmLdhONoGt8xoCxg5TdkMn+07wUeblBq5PQwHTqvE7wTNk2BuZYbDSqPGMehgBBeDIdDWdpd2LPxUGKVpAIbG07C5i1WTvJeyNwlqXvkkGnNc7PYnfpgv1MCZkBh7yH1MrS3nrOaD2LaJMcYaA1oAA1AaAEpVZy3PI4ExXeik92/wCUp9MV3opPdv8AlKaB80IQhAH08hMdOj3kfG3xR06PeR8bfFAD6Ex06PeR8bfFHTo95Hxt8UAPoTHTo95Hxt8UdOj3kfG3xQA+hMdOj3kfG3xR06PeR8bfFAD6Ex06PeR8bfFHTo95Hxt8UAPoTHTo95Hxt8UdOj3kfG3xQA+hMdOj3kfG3xR06PeR8bfFAD6Ex06PeR8bfFHTo95Hxt8UAPpLowdYHcmunR7yPjb4o6dHvI+NvigBqfCYn+cwH4BRvozT7sKd06PeR8bfFHTo95Hxt8UuQIIyZpxp5sKZBh0bPNYB8AldOj3kfG3xR06PeR8bfFGWA8GgagO5epjp0e8j42+KOnR7yPjb4pAH0Jjp0e8j42+KOnR7yPjb4oAfTFd6KT3b/lKOnR7yPjb4pmtrY+ak+sj9G/7bfun1oA+bkJPODaO8IQApCEIAEIQgAQhCABCEIAEIQgAQhCABCEIAEIQgAQhCABCEIAEIQgAQhCABCEIAEl+o+w/shCAMkhCE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hAPDxIQDQ8VDw0UEBYQEBANEBEQDg0UFBIVFBYQFRIXHSYeGBkjGRUVHy8gLycpLSwtFR4xNjAqNSgrLCkBCQoKDgwOGg8PGi0kHyUpNTE1Ki4xKio0MiksLC4sMC4pNikwNS8wKTYuLCkpKywsNC00LCwtLCwpLCkpLCwsLP/AABEIAOgA2gMBIgACEQEDEQH/xAAcAAABBQEBAQAAAAAAAAAAAAAAAQIEBQcGAwj/xABSEAABAwICAwsJAwgGCAcAAAABAAIDBBEFEiExUQYHExQXQVNhcZGxIjIzUnKBkpPRFaHSIzVCc4Kis8EIFiVidLIkNERUY2SDhEPCw9Ph8PH/xAAbAQEAAgMBAQAAAAAAAAAAAAAABAUBAwYCB//EADgRAAIBAwAHBAgFBAMAAAAAAAABAgMEEQUhMUFRYZESExRxIjKBobHB0fAVM1Ji4QYkcpJCU4L/2gAMAwEAAhEDEQA/ANxQhCAEIQgBI51hc6kqh4s60LyNeU+CAd9oM6+5H2gzr7lWs1DsHglQFj9oM6+5H2gzr7lXIQFj9oM6+5H2gzr7lXIQFj9oM6+5H2gzr7lXIQFj9oM6+5H2gzr7lXIQFj9oM6+5H2gzr7lXIQE84oy9jo7VKY8EXBuqGeHMOtRKXEJInEDyrecznI9Zv0QHVoUahxBkzQ5hv/JSUAIQhACEIQAhCEBhPKvifSs+TH9Ecq+J9Kz5Mf0XIRnSvVULr1FvZ9Zjou0ks93HojqeVjE+lZ8mP6I5WMT6VnyY/ouWukzJ39TizL0Vaf8AXHojqeVnE+lZ8mP6Lzn308Se0tdKwtIsfyMf0XM5l22Eb1dRVU8U7KiJrZGB4a4SZgDzGwWyE609UW+pDubXR1tFSqxik/2lWN87ERo4RnyY/ojlPxHpWfJj+ivX7zFXbyamEnmB4UA+/KVxuPYBUUMvBVUeR1rtIOZkg9Zrhr/lzr1KVeOuWSPRpaLrvs0lBvhhFpyn4j0rPkx/RJyoYj0rPkx/RSNy+91PiNPw8U0cbc7mZZA/NdttOgdatJN5ast5NRATsPCt+/KV7XftZWepoqfhVOThJQTX7f4KLlQxHpWfJj+iTlRxLpWfIj+ihbotyFZh5HGYrRk2bLGc8TjszDUeo2OhVNJAZZGRg2L3tYCdQLnAXPevDqVE8NskRs7Kce3CMWuKSOi5UsS6VnyI/ok5UsS6VnyI/ougO8lV/wC9Q90v0SciNX/vUPdL+FbsV+fUrnU0X+3/AF/g5/lTxLpWfIj+iTlUxLpWfIj+i5/EqMwTywuIc6KV8Rc2+VxY4tJF+bQot1r72fFkzwNq1lQj0R1PKriXSs+RH9EnKtifSs+RF9FyxckLlnvZ8WeXYW/6I9EdTyr4n0rPkRfRaZgFXLVUFPVPINQWlziAGtdZ7haw5iBZYJO7Ut83u9OFUv6t38R6lW8pSetlDpehSpQXYilr3LG4sG3Fp6c2J0lp81+0HYea/Ur3C8XbMLebINDmnWCqiiZZ8kXN6Rvv0OHfY+9eVVSkOD4zlkGp23+6doUs5061CqsIxkS+Q8ZZRrafEbQrVACEIQAhCEB8rxnSvYuUZjtK9C5c80fY6dT0R5cmlyYXJC5MGHUH5l9CbiHWwulP/Lg+K+d8y+iNwwvhVINtOB4qdZr0n5HLf1HLNGH+XyZwmAb79VJUxR1UURhfI2Nxia9j2ZiGhwu4g2J1WXT77WHNkwx8hHlwvZIw84zPEbhfYQ790KpwLebbBURzT1XCtjeHiNkWTO5puLuLjouBotp6lO34MaZFh5p7/lZ3tAbz5GOD3P7LtaP2luSmqcu8Kuc7eV7Sdmt+vGVv58s5H7zx/sz/ALiTwYqPGN96opa2eA08UkMU74xYyMkc1riNLrkX9yut5s/2Yf8AESeDFku7Y/2nW/4qX/OViUpRpR7JuoUKVe9rKqsr+TesPrqXF6HNlz08rSySN9szCNbTscDYg9hCwl+FupMUbTPNzHVsZfVmHCNLXe9pB960PeNmcaeqYfNEzHDtcwg/5Wrm98BoG6FtueSlJ7bRjwASp6cIze0xZf29zVt4v0cZ+HyZqu7fHZKChlqYWtdIxzAGyhxYc0jWm4aQdR2rL+W+v6Cm+Cb/ANxbJiNBDPG6OojbJCSMzJBdhsbi47QFT/1Jwr/cqf4GrfUjNv0XgqrSvbU4Yq0+087eR87YjXunmkmeAHySOlcG3ygvcXEC9za5UYuTqjQ9wGrMbd68rquwdmpJLCHXSXTboumDy5HlUu1L6A3uD/ZNJ+rd/EevnyqOpfQW9v8Ammk/Vu/ivU23Oa0xLPX5F4dFREfWJYf2mm33gKdVUyg1Pnwn/jM/zhdBLFcKWc8crVUpBDmnK8ea4c3Udo6lcYPjHCjJJ5Mo1jb1jaE2qplUVVMQQ5hyvbpa7Z1HaEB16FV4Niwmbld5MrdDmnx7FaIAQhCA+UGO0p5co8btK9Myo2j6pCpqHlyQuTLpMyYDmOzL6M3CuthVIf8AlwfFfOGZbVuU3xMNgw6ngmqskzIAx7eCnOV2nRcMIKlWzUW8nP6ahOrTioJvXu17jiJN9zFCLCZjesQR3HeCuVxHFZqmQy1ErpZTrc83PUBsHVqUMuSXWpylLayxp0aVJ5hFLyRvG8yf7LP+Jk8GLMd1eB1U2KVYhppZC6qky5InkEF503ta3Wuv3sd3NBRUHA1dRwUvDvfl4OV/kkNsbtaRzFdVJvt4SBoqnO6mwT6e9oCl4jOCTZzveV7e5qThTby+DPfe53Kuw6iEc1uMSPMsoBBDCQA2O412A7yVkOP4w2rx0zRm8ZrImMI1ObG5kYcOo5b+9dBu234eMROp8OY+JjwWyTy2bI5p0FrGgnLfbe9jqCzrCahsdRC95sxszHOOk2DXgk2HUF4qSjqjHYiTZ29VOder60lsN833PzPUe3F/HYvnm62TfG3wMOrMNmgpanhJnOjLW8FM2+WVrjpc0DUCsZuldpy1HrRUZU6LUk1r3+SHXSXTboutBZ9oW6S6EiyecnlUcy+g97f800n6t38V6+e6jmX0Jvb/AJppP1bv4r1LoHPaW+fyL6pbpY6xIa9ryBrOU30KWd0jBrhl+Fn4l5ospRQjnY9Tu84uYf78bgO8AheTiyQXje14/ukH/wDEpjB1hRpsMjdptZ3MW6CPeEBFqIXMcJI9EjdWx49U/wD3QuiwrEmzsDhodqcDraRrBC5+SKZnPwrNjvPHY7n968aes4KThY72/wDFYdDretbaPvHYgO0QvKmqBI0OabgheqA+RWyWKcajqW+neawzonfNl/Ek5GMM6N3zZfxKD4ZnVrTlNbE/d9TAjUJpqBsW/ci+F9G75sv4kci2F9E75sv4k8Mzy9Nw4PovqYAakbE01I2L6A5FcL6J3zZfxKNiW85hjInObG64BI/Ky/iWfDM8PTUeD6L6mD8aGxJxobFuzN5zDCATG7UD6WXZ7SXkbwzo3fNl/Es+HPD0yufRGD8aGwo40Ni3fkbwzo3fNl/Ejkcwzo3fNl/Es+HMfjC59EYPxobEcZGxbvyOYZ0bvmy/iRyO4Z0bvmy/iTw5j8XXPojCOMjYk4wNi3fkdw3o3fNl/Ejkew3o3fNl/EncGPxZc+iMI4wNiOMDYtI3ZbkcPpJBBBCTJkD3vfLKQwG9gBm16L9y9K3ewhpqWGrLTO3K11REXPblD7EFjmkEWuAb326lofZTa4bSyjUqOEJvV2/VTxr+92TM+MDYjjA2Lb6TepwuWNksbHFj2h7Twsuoi/ra168j+G9G75sv4lvVDJXPSii8NPojCJJL2X0Nvb/mmk/Vu/ivUDkgw3o3fNl/EurwnC46WBkEItEwWaCS4gEk6zp1krbTpuJX3l3GuljOcklCWyRbiuBCEIAUSqoA7ym+S8aiNaloQDMCe6M8G7UdLdg2gK+VBmtNF1l3gFfoAQhCAEIQgBQsZ9A/2T4KaoWM+gf7J8EA2IeS32R4JbIiHkt9keCdZANsksnWSWQDbJLJ1kWQDLJLJ9klkBj+7x18QnvzZGjs4Ji1c0rXxcE4XY5nBkcxaW5SO5ZXvhRZcQl/vMjcPltHiCtVpZg6Jkl9Bja++wFoddV9r+bUT4/U6fS7fhLVx/T78RKvclTOjoYWO1gPGnZwr7fcreybSkGNhaLNLA4DYCAf5r0sp0F2Ypcjnq83Uqym97b6sZZFk6ySy9GkbZJZOsksgG2SJ9klkA1CWyRAeR9ND2u8AugXPn00Pa7wC6BACEIQAhCEAKFjPoH+yfBTVCxn0D/ZPggFiHkt9keCWyIh5LfZHgnWQDbJLJ1klkA2ySydZFkAyySyfZJZAZlvpUuWphk5nwlvvY8/yeFdDF7YEJAfL4txcbc1+A/+Ub6FFmpY5RrjmsfZkBB/eDVxdDibpKeGhF9Na1/VldlaG/EXFVNSXdVp817ztbWl4yxoP9E9fks/LBsEMeVrW7GgdwsnWTyksrY4pvOsZZFk6ySyAbZJZOsksgG2SWT7JLIBlkWTrJLICO700Pa7wC6BUD/TQ9rvAK/QAhCEAIQhAChYz6B/snwU1QsZ9A/2T4ID0iHkt9keCWyIh5LfZHgnWQDbJLJ1klkA2ySydZFkAyySyfZJZAVW6ag4ejnjAu4xEt9pvlt+9oWTbkSzj9Nwhs3hRb2tOS/7WVahu2xfitFI5ptK/wDIx7czwbuHY3MfcFjeVzcrrFt9LHaRfKbXB6iPuVTeySqxe9fU7b+n6U52lWLeFJ4XnjDfw6G/WSWVdubxgVlLHN+mRllA/RkbocPfr7HBWdlaRkpJNHG1acqU3CW1PAyyLJ1kll6NY2ySydZJZANsksn2SWQDLIsnWSWQEaT00Pa7wCvlRS+mh7XeAV6gBCEIAQhCAFCxn0D/AGT4KaoWM+gf7J8EB7QjyW+yPBOsiEeS32R4J1kA2ySydZJZANsksnWRZAMsksn2VTuoxoUdLJN+nbJED+lI7Q3u0k9TSvMpKKbZspU5VZqEdreDO98TFjU1gp4vKbEeCaB+nK4jN9+VvuK6XdDuKDsNiihF6imZmZbXKTplb+0bkdYC5re4wc1FYaiTymQ+WSdOeV18t+vzndoC1eygW9PvlKc/+Xw+/gdLpK6djOjb0H+XrfNvj7M/7GQ7gt0nFKjg5XWp5iGuJ1Rv1Nk6hzHqN+Za3ZZnvh7kuBeaunb+RebzNaNETz+nb1XHuJ6wrTcBuwErW0lS78s0Whe4+laNUZPrAato6xpxbzdKXcz9hnSlvC9pK/t//S8vpv5Yew7eyLJ1kllZHKjbJLJ1klkA2ySyfZJZAMsiydZJZARJvTQ9rvAK9VHP6aHtd4BXiAEIQgBCEIAULGfQP9k+CmqFjPoH+yfBASYfMb7I8E6ySDzG+yPBPQDbJLJ1klkA2ySydZFkAyyyXfJx3jFUKeM3jhOWzdOeU+d220N7c21aFuux0UVI+UH8qfIhB53uGg9gF3e5Z9vb4AampNTKM0UJzXdp4SU6W9tvOPXl2qBdSc2qMd+3yOk0NSjQhO+q7IrC5v71e3kd/uSwLiVIyIj8qfykx2vda49ws39lXFk6ygYhjlNT/wCsTxxn1XPGc9jBpPcpiUaccbEiinKpc1XLDcm86iVLEHNLXgOaQWua4Xa4EWII5wsq3Ybhn0jjPSgupb5iBcvpufXrLdjubn2np6/fRo478E2Sc7Q0Rs736fuVQ7fGrajRR0QttDZag/ugBQridCosN6+Wsv8ARltpC1l3kYYi9qk0k+uvPPB6blt8gWbDiBsdTai2g/rANR/vd+1d/G8OaHMIcwi4c05mkbQRoKyD+pWI1Dy80oizG5B4OFg7GX0dyqMRoqmmPA1DXxayGOJyO2ubY5XdoWmF1Vpx9OLa47CfX0PaXdT+3qKMt8ViXTD++RuMtZEzz5WN9t7W+JUV+PUg11UI/wCvF9VkOCYZSTnLU1Zpn30ZoQ6M/wDUzaPeB2rs4d6unc0OFXI9pFw5jY8p6wdN1vhcVaizCK6ldcaLtLV9mtVln/B+7cdZHjdK7zamE9k0ZPipbXAi7SCNoNx3hcS/engtoqZL9bIyO7Qocu95WUp4SgqruGnKCYHnq1lp95C2d7WXrQ6MjeDsKmqncYf7otLruNCsiyqdy2JTTwHjTCypjkMMoLct3ANcHW5rtcOrZoVvZSYyUllFTVpOlNwltX3qIdR6aHtd4BXapan00Pa/warpejUCEIQAhCEAKFjPoH+yfBTVCxn0D/ZPggJUHmN9keCemQeY32R4J6AEIQgEskUXEsXhpmh08gZc2a3S58h9VjBpceoBc1u43VupqPK1piqZwWsa4jhImfpSOtoDrGw0nSeorXOrGCbe4lW9pVrzjGC9Z4z8em84jfA3Q8bqyyN14Ibxs0+S91/Lk7xbsb1q+wbdTwFOylwijkq3tHlzFjmxOefOfYabX2lugBQd7Xcq2oe6pqGB8DPIjY8Askfzkg6w0feepaoyMNAa0BrRoAaLAdgUC3pVJt1W8Z+B0mkru2t1GzjDtKHPCzzxrb9q2s4B+BY1W/6zUtpYjrjidYgbMsev3vUih3qqVmmeWSd3PYiJh9wu795dxZJZSlbU85lrfPWU0tLXGOzTaguEUl/PvKii3K0UHoqWMH1nN4R/xPuVaAW0DVs5k6yLLeoqOxFdUqzqPM5Nvm8jLLwrKGOZhZNG2SM62yNDh26dR61JsksstZ2nhScXlbTg8X3rIXkupJTCejkvJH7necPvXO/1dxbDyTAJMusmldwkbusx6z72rXbJLKLKzpt5jqfIuqOnLmEexUxOPCSz9+3Jl9LvnVURy1UDHka7h0EnvGkfcFaM314CNNNJm5g18bgTsvoP3LuZYWvFntDxseA4dxXjFh0LDmZDGx3rMjY13eAipVo7J+4TvbCprlb4fKTS+BHwiokkhEtRHwMjyXcGdcbSbMa487soF+s20WsppC5zdOwmQZyxrcg4J05aIA7LNnuXgtDyeB67atGZWO58HgjYERZ7whwtZmRl7DmbwnCWGq1raLLdGevskGtQXY71Pbu3Lkn97HwPaq9NB2v8Gq5VNV+mg7X+DVcraQgQhCAEIQgBQsZ9A/2T4KaoWM+gf7J8EBKg8xvsjwT0yDzG+yPBPQAuO3T7vRC/itA3jFaTk0eUyJx0ZdHnO6tQ5zzKDvibtTDekpXWlI/LSN1xAjRG08ziNJPMCOc6Ju9/uNFJGKiob/pb26A7/Z2H9H2jz9228SdWU593T9r4fyXlCzp29BXV0s59WHHm+X35+uEYE2jY/EMUl4asDC58jzmbTt6OMar6baNth153PLPjGIeTodI7KwHS2CJu3qAuTtJO1Wu+Fuv43JxandemY7SW6eMSDRcW1tHNtOnYux3Abk+JQ8JMP9KlAL9sTdYi7ec9fYFFcVWn3cPVW18S2jUlY0Hd1/zZrEVwXluW9ryW1s6HDMOjpoWQxC0bG5RtO1x6ybk9ZUmyVCtEsLCOPlJyblLazzlkaxpc8hrWguc5xsGgC5JOyyqKHdlh1RI2KnroJZnXyRxzMc99gXGwB06AT7lC3zcS4vg9Y8GzjCYW9sxEX/n+5fPW5SV1HX4fUP0MdOyQH/h8O+B/+V6yeT6qskTrLxNVHn4PO3hSLhmYZyNuXXZAc/gu+Fh1dOKekqOEnLXODeBmZobrOZzQPvXRWXzvvLfntv6mf/KF9EPcGglxAAFySbADaSgCypd0W6+jw7g+PTcFwmbg/wAnJJmyZc3mNNvOHereCpZIM0T2yN1XjcHNvsuFj/8ASG/2D/uP/QQGsYdiEdTDHPA7PDIwPjdZzczTqNnAEKRZc1uAqY48Hw/hHtZemYG53NbmNtQudJXT2QDEJlRUsjGaV7Y23teRzWC+y5T2uDgC0gtIuC03BG0HnQEGs9NB2v8ABquFUVvpoO1/g1W6AEIQgBCEIAULGfQP9k+CmqFjPoH+yfBASoPMb7I8EryQCQLm2gbepJB5jfZHgnoDG9xFG2prn1Na4NZCTPKZSGt4VzvJDr6rOuf2QrPdrvhcODTUBPBHyZJhcOlvoyMGsNO3WdWrX2+M7jqOsOaeEcJ0kZLJD2ked77pMH3GUVI7PDCOFGqSQmR47C7zfdZVyt6sY9iLWHte86ielLSpUVxUjJySwoauyvbv6ew5ncDuCMRbVVrbSjTDC7XF/wAR49bYObt1aChCmUqUaUezEory8qXdR1Kj9nBcECEIW0iGXf0gMRyYfBADplqQT1tiY5x/ecxZ3u8wU0+HYLINDn0T79TnPbUD+M5Xf9ILEc9dT04NxFTF5A5nTPI77Rt71y+6zdvVV9NBT1FNHDFTkcE6KOVrtDMmUl7iLWA7lkybtui3YcXwQ4jHbhH00b4b6Rwk4aGaOcAvuR1FYduS3FYhi3D11PNaaF+cSyudw089s4a141O1G59Ye7p8YrzNuOpiDcx1DIH9Qjlka0H3ZF1e8ER9lSW18ckzfLht91kMGdbyRvjUZOswTH90Kx3xcaqMYxgYXTyZadk4pmsuRG6QelmkA87LZwGwM0aSVB3lPz2z9TP4BO3C6N1I4TzuO1gN/Wy1H80MkWrp6nctirAybhI8rJXZAY2VcLiQ5j47nSC1wGk2IBXU/wBIGUPbhz2G7XNnc07QRAQe4qD/AEhCOPUu3ipv2cK6380zfdBGH4Jm87iZv28DS3QHPVu4iulwqPFJpGvp2RtjjhcSZIqdruDa9otlDc2m2uxzbVpO87uwL8LqBVvLhQ3dmcbu4Axue1tzrtkkA6rDmUtpH9T/ACtX2Ue/Lo++yzncC1/2Vjpbq4nGDbtmv+7dAPwXBqrdTW1E1RUcDHG0OF2mVkAeSI4I2XAAs1xJ58pOklW28/jE9FicuEzuvGXSsDLksinhuS5mwOa199vklczuBw/GJhP9iymMAs4cNmjizE58nna9Tl124ze4xaHF4a6uY0gSvknk4eJ73F8Ujb5WnSSXDvQGs13poO1/g1Wyqa/00Ha/warZYMAhCEAIQhAChYz6B/snwU1QsZ9A/wBk+CAlQeY32R4J6jQ1cYa28jQco/SbsT+Ox9I342/VAeyF48dj6Rvxt+qOOx9I342/VAeyF48dj6Rvxt+qOOx9I342/VAeyF48dj6Rvxt+qOOx9I342/VAYHjdLJX7qheJ5hFdFHcsdkyU+XN5VrWPBv71qG+5hpqMGqQ1pc9gZM0NBJ8iRpNh7OZdZxyPpG/G36o45H0jfjb9UBiu9zgslfgeI4c5hjk4Vs0Bla5gzlrXM0kas8Nj7RXK7lN0GLYY+egpIHcYnOQwyRPdLFJbLwjACADbnN26AdQX0pxyPpG/G36pOORdI342/VAYDvS4TNS48Ipo3AsbUQudldweZgINn2sRdpsedSt8rc1V4Ziv2rRxl0DphUh7Wl7IZf045ANTXG5voBDyL3C3XjkfSN+Nv1RxyPpG/G36oD53go67dTiTZZYeDpwGRyvY1wgp4WkktD3ec8kusNd3cwGjpv6QNK48QbFG5zWsn0Rsc4NA4AAaBo0D7lsPHIukZ8bfql45H0jfjb9UB824xjuK01E3BZ4rQnK5hbG8zTRuIlbG12pzcx5hfRl5rLVN7HcGabCpYa1hbLWBxnjOh8cbmcG2M7HZST1F9uZd7xuLpG/G36o45H0jPjb9UB86QDFNzFZIWxZ4nDIXvje6lq2A3a7M22Vwve17i5Go6dH3uN8KuxSqeyppWw0ogL2yRRTBvCB7AGmVxI0tLrDqWh8bj6Rvxt+qTjcfSN+Nv1QEPEPTQe0/warVVFbK100GVwdpf5pB5m7FboAQhCAEIQgBec8Ie0tOooQgOSqt7inkcXEC56gvHkwpvVHcEIQByYU3qjuCOTCm9UdwQhAHJhTeqO4I5MKb1R3BCEAcmFN6o7gjkwpvVHcEIQByYU3qjuCOTCm9UdwQhAHJhTeqO4I5MKb1R3BCEAcmFN6o7gjkwpvVHcEIQByYU3qjuCOTCm9UdwQhAHJhTeqO4I5MKb1R3BCEAcmFN6o7gjkwpvVHcEIQFvgW5GKkN4xZdA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 name="Picture 2" descr="Alfresco Share"/>
          <p:cNvPicPr>
            <a:picLocks noChangeAspect="1" noChangeArrowheads="1"/>
          </p:cNvPicPr>
          <p:nvPr/>
        </p:nvPicPr>
        <p:blipFill>
          <a:blip r:embed="rId3" cstate="print"/>
          <a:srcRect/>
          <a:stretch>
            <a:fillRect/>
          </a:stretch>
        </p:blipFill>
        <p:spPr bwMode="auto">
          <a:xfrm>
            <a:off x="1475656" y="2276872"/>
            <a:ext cx="1831704" cy="751468"/>
          </a:xfrm>
          <a:prstGeom prst="rect">
            <a:avLst/>
          </a:prstGeom>
          <a:noFill/>
        </p:spPr>
      </p:pic>
      <p:pic>
        <p:nvPicPr>
          <p:cNvPr id="1033" name="Picture 9"/>
          <p:cNvPicPr>
            <a:picLocks noChangeAspect="1" noChangeArrowheads="1"/>
          </p:cNvPicPr>
          <p:nvPr/>
        </p:nvPicPr>
        <p:blipFill>
          <a:blip r:embed="rId4" cstate="print"/>
          <a:srcRect/>
          <a:stretch>
            <a:fillRect/>
          </a:stretch>
        </p:blipFill>
        <p:spPr bwMode="auto">
          <a:xfrm>
            <a:off x="3203848" y="2132856"/>
            <a:ext cx="894209" cy="951635"/>
          </a:xfrm>
          <a:prstGeom prst="rect">
            <a:avLst/>
          </a:prstGeom>
          <a:noFill/>
          <a:ln w="9525">
            <a:noFill/>
            <a:miter lim="800000"/>
            <a:headEnd/>
            <a:tailEnd/>
          </a:ln>
        </p:spPr>
      </p:pic>
      <p:cxnSp>
        <p:nvCxnSpPr>
          <p:cNvPr id="27" name="26 Conector recto"/>
          <p:cNvCxnSpPr/>
          <p:nvPr/>
        </p:nvCxnSpPr>
        <p:spPr>
          <a:xfrm>
            <a:off x="4211960" y="1772816"/>
            <a:ext cx="0" cy="1656184"/>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14"/>
          <p:cNvPicPr>
            <a:picLocks noChangeAspect="1" noChangeArrowheads="1"/>
          </p:cNvPicPr>
          <p:nvPr/>
        </p:nvPicPr>
        <p:blipFill>
          <a:blip r:embed="rId5" cstate="print"/>
          <a:srcRect/>
          <a:stretch>
            <a:fillRect/>
          </a:stretch>
        </p:blipFill>
        <p:spPr bwMode="auto">
          <a:xfrm>
            <a:off x="5796136" y="2276872"/>
            <a:ext cx="971550" cy="971550"/>
          </a:xfrm>
          <a:prstGeom prst="rect">
            <a:avLst/>
          </a:prstGeom>
          <a:noFill/>
          <a:ln w="9525">
            <a:noFill/>
            <a:miter lim="800000"/>
            <a:headEnd/>
            <a:tailEnd/>
          </a:ln>
        </p:spPr>
      </p:pic>
      <p:sp>
        <p:nvSpPr>
          <p:cNvPr id="29" name="28 Flecha izquierda"/>
          <p:cNvSpPr/>
          <p:nvPr/>
        </p:nvSpPr>
        <p:spPr>
          <a:xfrm>
            <a:off x="4644008" y="2420888"/>
            <a:ext cx="93610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0" name="29 Tabla"/>
          <p:cNvGraphicFramePr>
            <a:graphicFrameLocks noGrp="1"/>
          </p:cNvGraphicFramePr>
          <p:nvPr/>
        </p:nvGraphicFramePr>
        <p:xfrm>
          <a:off x="827584" y="5085184"/>
          <a:ext cx="7632849" cy="1112520"/>
        </p:xfrm>
        <a:graphic>
          <a:graphicData uri="http://schemas.openxmlformats.org/drawingml/2006/table">
            <a:tbl>
              <a:tblPr firstRow="1" bandRow="1">
                <a:tableStyleId>{5C22544A-7EE6-4342-B048-85BDC9FD1C3A}</a:tableStyleId>
              </a:tblPr>
              <a:tblGrid>
                <a:gridCol w="2544283"/>
                <a:gridCol w="2064229"/>
                <a:gridCol w="3024337"/>
              </a:tblGrid>
              <a:tr h="370840">
                <a:tc>
                  <a:txBody>
                    <a:bodyPr/>
                    <a:lstStyle/>
                    <a:p>
                      <a:r>
                        <a:rPr lang="es-ES" dirty="0" smtClean="0"/>
                        <a:t>Usuario</a:t>
                      </a:r>
                      <a:endParaRPr lang="es-ES" dirty="0"/>
                    </a:p>
                  </a:txBody>
                  <a:tcPr/>
                </a:tc>
                <a:tc>
                  <a:txBody>
                    <a:bodyPr/>
                    <a:lstStyle/>
                    <a:p>
                      <a:r>
                        <a:rPr lang="es-ES" dirty="0" smtClean="0"/>
                        <a:t>Fecha </a:t>
                      </a:r>
                      <a:endParaRPr lang="es-ES" dirty="0"/>
                    </a:p>
                  </a:txBody>
                  <a:tcPr/>
                </a:tc>
                <a:tc>
                  <a:txBody>
                    <a:bodyPr/>
                    <a:lstStyle/>
                    <a:p>
                      <a:r>
                        <a:rPr lang="es-ES" dirty="0" smtClean="0"/>
                        <a:t>Acción</a:t>
                      </a:r>
                      <a:endParaRPr lang="es-ES" dirty="0"/>
                    </a:p>
                  </a:txBody>
                  <a:tcPr/>
                </a:tc>
              </a:tr>
              <a:tr h="370840">
                <a:tc>
                  <a:txBody>
                    <a:bodyPr/>
                    <a:lstStyle/>
                    <a:p>
                      <a:r>
                        <a:rPr lang="es-ES" dirty="0" smtClean="0"/>
                        <a:t>Arturo Ferreira</a:t>
                      </a:r>
                      <a:endParaRPr lang="es-ES" dirty="0"/>
                    </a:p>
                  </a:txBody>
                  <a:tcPr/>
                </a:tc>
                <a:tc>
                  <a:txBody>
                    <a:bodyPr/>
                    <a:lstStyle/>
                    <a:p>
                      <a:r>
                        <a:rPr lang="es-ES" dirty="0" smtClean="0"/>
                        <a:t>15/08/2012 8:15</a:t>
                      </a:r>
                      <a:endParaRPr lang="es-ES" dirty="0"/>
                    </a:p>
                  </a:txBody>
                  <a:tcPr/>
                </a:tc>
                <a:tc>
                  <a:txBody>
                    <a:bodyPr/>
                    <a:lstStyle/>
                    <a:p>
                      <a:r>
                        <a:rPr lang="es-ES" dirty="0" smtClean="0"/>
                        <a:t>Ha visto el documento</a:t>
                      </a:r>
                      <a:endParaRPr lang="es-ES" dirty="0"/>
                    </a:p>
                  </a:txBody>
                  <a:tcPr/>
                </a:tc>
              </a:tr>
              <a:tr h="370840">
                <a:tc>
                  <a:txBody>
                    <a:bodyPr/>
                    <a:lstStyle/>
                    <a:p>
                      <a:r>
                        <a:rPr lang="es-ES" dirty="0" smtClean="0"/>
                        <a:t>Arturo Ferreira</a:t>
                      </a:r>
                      <a:endParaRPr lang="es-ES" dirty="0"/>
                    </a:p>
                  </a:txBody>
                  <a:tcPr/>
                </a:tc>
                <a:tc>
                  <a:txBody>
                    <a:bodyPr/>
                    <a:lstStyle/>
                    <a:p>
                      <a:r>
                        <a:rPr lang="es-ES" dirty="0" smtClean="0"/>
                        <a:t>15/08/2012 8:45</a:t>
                      </a:r>
                      <a:endParaRPr lang="es-ES" dirty="0"/>
                    </a:p>
                  </a:txBody>
                  <a:tcPr/>
                </a:tc>
                <a:tc>
                  <a:txBody>
                    <a:bodyPr/>
                    <a:lstStyle/>
                    <a:p>
                      <a:r>
                        <a:rPr lang="es-ES" dirty="0" smtClean="0"/>
                        <a:t>Ha impreso el documento</a:t>
                      </a:r>
                      <a:endParaRPr lang="es-E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1200329"/>
          </a:xfrm>
          <a:prstGeom prst="rect">
            <a:avLst/>
          </a:prstGeom>
          <a:noFill/>
        </p:spPr>
        <p:txBody>
          <a:bodyPr wrap="square" rtlCol="0">
            <a:spAutoFit/>
          </a:bodyPr>
          <a:lstStyle/>
          <a:p>
            <a:pPr algn="ctr"/>
            <a:r>
              <a:rPr lang="es-ES" sz="3600" b="1" i="1" dirty="0" smtClean="0">
                <a:solidFill>
                  <a:schemeClr val="tx1">
                    <a:lumMod val="50000"/>
                    <a:lumOff val="50000"/>
                  </a:schemeClr>
                </a:solidFill>
              </a:rPr>
              <a:t>¿Donde almacenamos la documentación?</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Gestor documental</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2677656"/>
          </a:xfrm>
          <a:prstGeom prst="rect">
            <a:avLst/>
          </a:prstGeom>
          <a:noFill/>
        </p:spPr>
        <p:txBody>
          <a:bodyPr wrap="square" rtlCol="0">
            <a:spAutoFit/>
          </a:bodyPr>
          <a:lstStyle/>
          <a:p>
            <a:r>
              <a:rPr lang="es-ES" sz="2400" b="1" dirty="0" smtClean="0"/>
              <a:t>Gestor documental.</a:t>
            </a:r>
          </a:p>
          <a:p>
            <a:endParaRPr lang="es-ES" b="1" dirty="0"/>
          </a:p>
          <a:p>
            <a:r>
              <a:rPr lang="es-ES" b="1" dirty="0" smtClean="0"/>
              <a:t>Alfresco es un gestor documental que se distribuye bajo dos tipos de licencias</a:t>
            </a:r>
          </a:p>
          <a:p>
            <a:endParaRPr lang="es-ES" b="1" dirty="0"/>
          </a:p>
          <a:p>
            <a:r>
              <a:rPr lang="es-ES" b="1" dirty="0" smtClean="0"/>
              <a:t>	- Enterprise </a:t>
            </a:r>
            <a:r>
              <a:rPr lang="es-ES" b="1" dirty="0" err="1" smtClean="0"/>
              <a:t>Edition</a:t>
            </a:r>
            <a:r>
              <a:rPr lang="es-ES" b="1" dirty="0" smtClean="0"/>
              <a:t>. </a:t>
            </a:r>
            <a:r>
              <a:rPr lang="es-ES" dirty="0" smtClean="0"/>
              <a:t>Versión licenciada bajo coste, con mantenimiento del 		fabricante.</a:t>
            </a:r>
          </a:p>
          <a:p>
            <a:endParaRPr lang="es-ES" dirty="0" smtClean="0"/>
          </a:p>
          <a:p>
            <a:r>
              <a:rPr lang="es-ES" b="1" dirty="0"/>
              <a:t>	</a:t>
            </a:r>
            <a:r>
              <a:rPr lang="es-ES" b="1" dirty="0" smtClean="0"/>
              <a:t>- </a:t>
            </a:r>
            <a:r>
              <a:rPr lang="es-ES" b="1" dirty="0" err="1" smtClean="0"/>
              <a:t>Community</a:t>
            </a:r>
            <a:r>
              <a:rPr lang="es-ES" b="1" dirty="0" smtClean="0"/>
              <a:t>  </a:t>
            </a:r>
            <a:r>
              <a:rPr lang="es-ES" b="1" dirty="0" err="1" smtClean="0"/>
              <a:t>Edition</a:t>
            </a:r>
            <a:r>
              <a:rPr lang="es-ES" b="1" dirty="0" smtClean="0"/>
              <a:t>. </a:t>
            </a:r>
            <a:r>
              <a:rPr lang="es-ES" dirty="0" smtClean="0"/>
              <a:t>Versión de licencia Open </a:t>
            </a:r>
            <a:r>
              <a:rPr lang="es-ES" dirty="0" err="1" smtClean="0"/>
              <a:t>Source</a:t>
            </a:r>
            <a:r>
              <a:rPr lang="es-ES" dirty="0" smtClean="0"/>
              <a:t> sin coste. Sin 	mantenimiento del fabricante pero con soporte por empresas colaboradoras</a:t>
            </a:r>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5602" name="Picture 2" descr="Alfresco Share"/>
          <p:cNvPicPr>
            <a:picLocks noChangeAspect="1" noChangeArrowheads="1"/>
          </p:cNvPicPr>
          <p:nvPr/>
        </p:nvPicPr>
        <p:blipFill>
          <a:blip r:embed="rId3" cstate="print"/>
          <a:srcRect/>
          <a:stretch>
            <a:fillRect/>
          </a:stretch>
        </p:blipFill>
        <p:spPr bwMode="auto">
          <a:xfrm>
            <a:off x="2987824" y="3717032"/>
            <a:ext cx="2983832" cy="12241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Documentos electrónicos</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2031325"/>
          </a:xfrm>
          <a:prstGeom prst="rect">
            <a:avLst/>
          </a:prstGeom>
          <a:noFill/>
        </p:spPr>
        <p:txBody>
          <a:bodyPr wrap="square" rtlCol="0">
            <a:spAutoFit/>
          </a:bodyPr>
          <a:lstStyle/>
          <a:p>
            <a:r>
              <a:rPr lang="es-ES" dirty="0"/>
              <a:t>Un </a:t>
            </a:r>
            <a:r>
              <a:rPr lang="es-ES" b="1" dirty="0"/>
              <a:t>documento electrónico</a:t>
            </a:r>
            <a:r>
              <a:rPr lang="es-ES" dirty="0"/>
              <a:t> es un </a:t>
            </a:r>
            <a:r>
              <a:rPr lang="es-ES" dirty="0">
                <a:hlinkClick r:id="rId3" tooltip="Documento"/>
              </a:rPr>
              <a:t>documento</a:t>
            </a:r>
            <a:r>
              <a:rPr lang="es-ES" dirty="0"/>
              <a:t> cuyo soporte material es algún tipo de dispositivo electrónico o magnético, y en el que el contenido está codificado mediante algún tipo de </a:t>
            </a:r>
            <a:r>
              <a:rPr lang="es-ES" dirty="0">
                <a:hlinkClick r:id="rId4" tooltip="Señal digital"/>
              </a:rPr>
              <a:t>código digital</a:t>
            </a:r>
            <a:r>
              <a:rPr lang="es-ES" dirty="0"/>
              <a:t>, que puede ser leído, interpretado, o reproducido, mediante el auxilio de detectores </a:t>
            </a:r>
            <a:r>
              <a:rPr lang="es-ES" dirty="0" smtClean="0"/>
              <a:t>de </a:t>
            </a:r>
            <a:r>
              <a:rPr lang="es-ES" dirty="0">
                <a:hlinkClick r:id="rId5" tooltip="Magnetización"/>
              </a:rPr>
              <a:t>magnetización</a:t>
            </a:r>
            <a:r>
              <a:rPr lang="es-ES" dirty="0" smtClean="0"/>
              <a:t>.</a:t>
            </a:r>
          </a:p>
          <a:p>
            <a:endParaRPr lang="es-ES" dirty="0"/>
          </a:p>
          <a:p>
            <a:r>
              <a:rPr lang="es-ES" dirty="0" smtClean="0"/>
              <a:t>Notación 1: Un documento electrónico no es solo un documento escrito, si no un documento de video, audio, imagen, CAD, etc.</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Gestión documental inteligente</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1015663"/>
          </a:xfrm>
          <a:prstGeom prst="rect">
            <a:avLst/>
          </a:prstGeom>
          <a:noFill/>
        </p:spPr>
        <p:txBody>
          <a:bodyPr wrap="square" rtlCol="0">
            <a:spAutoFit/>
          </a:bodyPr>
          <a:lstStyle/>
          <a:p>
            <a:r>
              <a:rPr lang="es-ES" sz="2400" b="1" dirty="0" smtClean="0"/>
              <a:t>Gestor documental.</a:t>
            </a:r>
          </a:p>
          <a:p>
            <a:endParaRPr lang="es-ES" b="1" dirty="0"/>
          </a:p>
          <a:p>
            <a:r>
              <a:rPr lang="es-ES" b="1" dirty="0" smtClean="0"/>
              <a:t>Por que es un buen gestor documental</a:t>
            </a:r>
            <a:endParaRPr lang="es-ES" dirty="0" smtClean="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16" name="33 Grupo"/>
          <p:cNvGrpSpPr/>
          <p:nvPr/>
        </p:nvGrpSpPr>
        <p:grpSpPr>
          <a:xfrm>
            <a:off x="1475656" y="2348880"/>
            <a:ext cx="5961434" cy="3723339"/>
            <a:chOff x="148003" y="260648"/>
            <a:chExt cx="8570001" cy="6394983"/>
          </a:xfrm>
        </p:grpSpPr>
        <p:sp>
          <p:nvSpPr>
            <p:cNvPr id="17" name="13 Rectángulo redondeado"/>
            <p:cNvSpPr/>
            <p:nvPr/>
          </p:nvSpPr>
          <p:spPr>
            <a:xfrm>
              <a:off x="2987824" y="2708920"/>
              <a:ext cx="3168352" cy="1368152"/>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pic>
          <p:nvPicPr>
            <p:cNvPr id="18" name="Picture 2"/>
            <p:cNvPicPr>
              <a:picLocks noChangeAspect="1" noChangeArrowheads="1"/>
            </p:cNvPicPr>
            <p:nvPr/>
          </p:nvPicPr>
          <p:blipFill>
            <a:blip r:embed="rId3" cstate="print"/>
            <a:srcRect/>
            <a:stretch>
              <a:fillRect/>
            </a:stretch>
          </p:blipFill>
          <p:spPr bwMode="auto">
            <a:xfrm>
              <a:off x="1187624" y="836712"/>
              <a:ext cx="1411982" cy="1274374"/>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a:stretch>
              <a:fillRect/>
            </a:stretch>
          </p:blipFill>
          <p:spPr bwMode="auto">
            <a:xfrm>
              <a:off x="3131840" y="476672"/>
              <a:ext cx="1224136" cy="1224136"/>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a:stretch>
              <a:fillRect/>
            </a:stretch>
          </p:blipFill>
          <p:spPr bwMode="auto">
            <a:xfrm>
              <a:off x="5148064" y="620688"/>
              <a:ext cx="1259582" cy="1259582"/>
            </a:xfrm>
            <a:prstGeom prst="rect">
              <a:avLst/>
            </a:prstGeom>
            <a:noFill/>
            <a:ln w="9525">
              <a:noFill/>
              <a:miter lim="800000"/>
              <a:headEnd/>
              <a:tailEnd/>
            </a:ln>
          </p:spPr>
        </p:pic>
        <p:pic>
          <p:nvPicPr>
            <p:cNvPr id="21" name="Picture 5"/>
            <p:cNvPicPr>
              <a:picLocks noChangeAspect="1" noChangeArrowheads="1"/>
            </p:cNvPicPr>
            <p:nvPr/>
          </p:nvPicPr>
          <p:blipFill>
            <a:blip r:embed="rId6" cstate="print"/>
            <a:srcRect/>
            <a:stretch>
              <a:fillRect/>
            </a:stretch>
          </p:blipFill>
          <p:spPr bwMode="auto">
            <a:xfrm>
              <a:off x="6948264" y="1772816"/>
              <a:ext cx="1769740" cy="1016405"/>
            </a:xfrm>
            <a:prstGeom prst="rect">
              <a:avLst/>
            </a:prstGeom>
            <a:noFill/>
            <a:ln w="9525">
              <a:noFill/>
              <a:miter lim="800000"/>
              <a:headEnd/>
              <a:tailEnd/>
            </a:ln>
          </p:spPr>
        </p:pic>
        <p:pic>
          <p:nvPicPr>
            <p:cNvPr id="22" name="Picture 2"/>
            <p:cNvPicPr>
              <a:picLocks noChangeAspect="1" noChangeArrowheads="1"/>
            </p:cNvPicPr>
            <p:nvPr/>
          </p:nvPicPr>
          <p:blipFill>
            <a:blip r:embed="rId7" cstate="print"/>
            <a:srcRect/>
            <a:stretch>
              <a:fillRect/>
            </a:stretch>
          </p:blipFill>
          <p:spPr bwMode="auto">
            <a:xfrm>
              <a:off x="539552" y="2420888"/>
              <a:ext cx="1276350" cy="895350"/>
            </a:xfrm>
            <a:prstGeom prst="rect">
              <a:avLst/>
            </a:prstGeom>
            <a:noFill/>
            <a:ln w="9525">
              <a:noFill/>
              <a:miter lim="800000"/>
              <a:headEnd/>
              <a:tailEnd/>
            </a:ln>
          </p:spPr>
        </p:pic>
        <p:pic>
          <p:nvPicPr>
            <p:cNvPr id="23" name="Picture 6"/>
            <p:cNvPicPr>
              <a:picLocks noChangeAspect="1" noChangeArrowheads="1"/>
            </p:cNvPicPr>
            <p:nvPr/>
          </p:nvPicPr>
          <p:blipFill>
            <a:blip r:embed="rId8" cstate="print"/>
            <a:srcRect/>
            <a:stretch>
              <a:fillRect/>
            </a:stretch>
          </p:blipFill>
          <p:spPr bwMode="auto">
            <a:xfrm>
              <a:off x="7020272" y="3933056"/>
              <a:ext cx="1441208" cy="1422077"/>
            </a:xfrm>
            <a:prstGeom prst="rect">
              <a:avLst/>
            </a:prstGeom>
            <a:noFill/>
            <a:ln w="9525">
              <a:noFill/>
              <a:miter lim="800000"/>
              <a:headEnd/>
              <a:tailEnd/>
            </a:ln>
          </p:spPr>
        </p:pic>
        <p:pic>
          <p:nvPicPr>
            <p:cNvPr id="24" name="Picture 7"/>
            <p:cNvPicPr>
              <a:picLocks noChangeAspect="1" noChangeArrowheads="1"/>
            </p:cNvPicPr>
            <p:nvPr/>
          </p:nvPicPr>
          <p:blipFill>
            <a:blip r:embed="rId9" cstate="print"/>
            <a:srcRect/>
            <a:stretch>
              <a:fillRect/>
            </a:stretch>
          </p:blipFill>
          <p:spPr bwMode="auto">
            <a:xfrm>
              <a:off x="4716016" y="4725144"/>
              <a:ext cx="1675060" cy="1238646"/>
            </a:xfrm>
            <a:prstGeom prst="rect">
              <a:avLst/>
            </a:prstGeom>
            <a:noFill/>
            <a:ln w="9525">
              <a:noFill/>
              <a:miter lim="800000"/>
              <a:headEnd/>
              <a:tailEnd/>
            </a:ln>
          </p:spPr>
        </p:pic>
        <p:pic>
          <p:nvPicPr>
            <p:cNvPr id="25" name="Picture 8"/>
            <p:cNvPicPr>
              <a:picLocks noChangeAspect="1" noChangeArrowheads="1"/>
            </p:cNvPicPr>
            <p:nvPr/>
          </p:nvPicPr>
          <p:blipFill>
            <a:blip r:embed="rId10" cstate="print"/>
            <a:srcRect/>
            <a:stretch>
              <a:fillRect/>
            </a:stretch>
          </p:blipFill>
          <p:spPr bwMode="auto">
            <a:xfrm>
              <a:off x="2339752" y="4941168"/>
              <a:ext cx="1512168" cy="957706"/>
            </a:xfrm>
            <a:prstGeom prst="rect">
              <a:avLst/>
            </a:prstGeom>
            <a:noFill/>
            <a:ln w="9525">
              <a:noFill/>
              <a:miter lim="800000"/>
              <a:headEnd/>
              <a:tailEnd/>
            </a:ln>
          </p:spPr>
        </p:pic>
        <p:pic>
          <p:nvPicPr>
            <p:cNvPr id="26" name="Picture 9"/>
            <p:cNvPicPr>
              <a:picLocks noChangeAspect="1" noChangeArrowheads="1"/>
            </p:cNvPicPr>
            <p:nvPr/>
          </p:nvPicPr>
          <p:blipFill>
            <a:blip r:embed="rId11" cstate="print"/>
            <a:srcRect/>
            <a:stretch>
              <a:fillRect/>
            </a:stretch>
          </p:blipFill>
          <p:spPr bwMode="auto">
            <a:xfrm>
              <a:off x="755576" y="3933056"/>
              <a:ext cx="1152128" cy="1152128"/>
            </a:xfrm>
            <a:prstGeom prst="rect">
              <a:avLst/>
            </a:prstGeom>
            <a:noFill/>
            <a:ln w="9525">
              <a:noFill/>
              <a:miter lim="800000"/>
              <a:headEnd/>
              <a:tailEnd/>
            </a:ln>
          </p:spPr>
        </p:pic>
        <p:sp>
          <p:nvSpPr>
            <p:cNvPr id="28" name="14 Flecha arriba y abajo"/>
            <p:cNvSpPr/>
            <p:nvPr/>
          </p:nvSpPr>
          <p:spPr>
            <a:xfrm rot="21314566">
              <a:off x="3740129" y="1786382"/>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29" name="15 Flecha arriba y abajo"/>
            <p:cNvSpPr/>
            <p:nvPr/>
          </p:nvSpPr>
          <p:spPr>
            <a:xfrm rot="729530">
              <a:off x="5227441" y="1801848"/>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0" name="16 Flecha arriba y abajo"/>
            <p:cNvSpPr/>
            <p:nvPr/>
          </p:nvSpPr>
          <p:spPr>
            <a:xfrm rot="19374763">
              <a:off x="2588001" y="1930398"/>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1" name="17 Flecha arriba y abajo"/>
            <p:cNvSpPr/>
            <p:nvPr/>
          </p:nvSpPr>
          <p:spPr>
            <a:xfrm rot="16577648">
              <a:off x="2231087" y="2816881"/>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2" name="18 Flecha arriba y abajo"/>
            <p:cNvSpPr/>
            <p:nvPr/>
          </p:nvSpPr>
          <p:spPr>
            <a:xfrm rot="3633484">
              <a:off x="2299970" y="3874613"/>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3" name="19 Flecha arriba y abajo"/>
            <p:cNvSpPr/>
            <p:nvPr/>
          </p:nvSpPr>
          <p:spPr>
            <a:xfrm rot="1429103">
              <a:off x="3452096" y="4332065"/>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4" name="20 Flecha arriba y abajo"/>
            <p:cNvSpPr/>
            <p:nvPr/>
          </p:nvSpPr>
          <p:spPr>
            <a:xfrm rot="21314566">
              <a:off x="4820249" y="4306662"/>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5" name="21 Flecha arriba y abajo"/>
            <p:cNvSpPr/>
            <p:nvPr/>
          </p:nvSpPr>
          <p:spPr>
            <a:xfrm rot="3478379">
              <a:off x="6337010" y="2243479"/>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6" name="22 Flecha arriba y abajo"/>
            <p:cNvSpPr/>
            <p:nvPr/>
          </p:nvSpPr>
          <p:spPr>
            <a:xfrm rot="7785871">
              <a:off x="6348666" y="3793383"/>
              <a:ext cx="360040" cy="792088"/>
            </a:xfrm>
            <a:prstGeom prst="upDownArrow">
              <a:avLst>
                <a:gd name="adj1" fmla="val 50000"/>
                <a:gd name="adj2" fmla="val 538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400"/>
            </a:p>
          </p:txBody>
        </p:sp>
        <p:sp>
          <p:nvSpPr>
            <p:cNvPr id="37" name="23 CuadroTexto"/>
            <p:cNvSpPr txBox="1"/>
            <p:nvPr/>
          </p:nvSpPr>
          <p:spPr>
            <a:xfrm>
              <a:off x="1043608" y="476672"/>
              <a:ext cx="1152128" cy="52861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Email</a:t>
              </a:r>
              <a:endParaRPr lang="es-ES" sz="1400" dirty="0"/>
            </a:p>
          </p:txBody>
        </p:sp>
        <p:sp>
          <p:nvSpPr>
            <p:cNvPr id="38" name="24 CuadroTexto"/>
            <p:cNvSpPr txBox="1"/>
            <p:nvPr/>
          </p:nvSpPr>
          <p:spPr>
            <a:xfrm>
              <a:off x="5436096" y="260648"/>
              <a:ext cx="1152128" cy="52861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FTP</a:t>
              </a:r>
              <a:endParaRPr lang="es-ES" sz="1400" dirty="0"/>
            </a:p>
          </p:txBody>
        </p:sp>
        <p:sp>
          <p:nvSpPr>
            <p:cNvPr id="39" name="25 CuadroTexto"/>
            <p:cNvSpPr txBox="1"/>
            <p:nvPr/>
          </p:nvSpPr>
          <p:spPr>
            <a:xfrm>
              <a:off x="6819504" y="1126384"/>
              <a:ext cx="1800199" cy="89865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Integración con Office</a:t>
              </a:r>
              <a:endParaRPr lang="es-ES" sz="1400" dirty="0"/>
            </a:p>
          </p:txBody>
        </p:sp>
        <p:sp>
          <p:nvSpPr>
            <p:cNvPr id="40" name="26 CuadroTexto"/>
            <p:cNvSpPr txBox="1"/>
            <p:nvPr/>
          </p:nvSpPr>
          <p:spPr>
            <a:xfrm>
              <a:off x="6876256" y="3284983"/>
              <a:ext cx="1800199" cy="89865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Integración Redes sociales</a:t>
              </a:r>
              <a:endParaRPr lang="es-ES" sz="1400" dirty="0"/>
            </a:p>
          </p:txBody>
        </p:sp>
        <p:sp>
          <p:nvSpPr>
            <p:cNvPr id="41" name="28 CuadroTexto"/>
            <p:cNvSpPr txBox="1"/>
            <p:nvPr/>
          </p:nvSpPr>
          <p:spPr>
            <a:xfrm>
              <a:off x="4596494" y="6021289"/>
              <a:ext cx="2694168" cy="63434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smtClean="0"/>
                <a:t>Interoperabilidad</a:t>
              </a:r>
              <a:endParaRPr lang="es-ES" sz="1400" b="1" dirty="0"/>
            </a:p>
          </p:txBody>
        </p:sp>
        <p:sp>
          <p:nvSpPr>
            <p:cNvPr id="42" name="29 CuadroTexto"/>
            <p:cNvSpPr txBox="1"/>
            <p:nvPr/>
          </p:nvSpPr>
          <p:spPr>
            <a:xfrm>
              <a:off x="2051719" y="6021289"/>
              <a:ext cx="1800199" cy="52861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Acceso WEB</a:t>
              </a:r>
              <a:endParaRPr lang="es-ES" sz="1400" dirty="0"/>
            </a:p>
          </p:txBody>
        </p:sp>
        <p:sp>
          <p:nvSpPr>
            <p:cNvPr id="43" name="30 CuadroTexto"/>
            <p:cNvSpPr txBox="1"/>
            <p:nvPr/>
          </p:nvSpPr>
          <p:spPr>
            <a:xfrm>
              <a:off x="148003" y="5013175"/>
              <a:ext cx="2119738" cy="11100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smtClean="0"/>
                <a:t>Gestor de expedientes</a:t>
              </a:r>
              <a:endParaRPr lang="es-ES" b="1" dirty="0"/>
            </a:p>
          </p:txBody>
        </p:sp>
        <p:sp>
          <p:nvSpPr>
            <p:cNvPr id="44" name="31 CuadroTexto"/>
            <p:cNvSpPr txBox="1"/>
            <p:nvPr/>
          </p:nvSpPr>
          <p:spPr>
            <a:xfrm>
              <a:off x="251520" y="3284983"/>
              <a:ext cx="1800199" cy="52861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err="1" smtClean="0"/>
                <a:t>Escaner</a:t>
              </a:r>
              <a:endParaRPr lang="es-ES" sz="1400" dirty="0"/>
            </a:p>
          </p:txBody>
        </p:sp>
        <p:sp>
          <p:nvSpPr>
            <p:cNvPr id="45" name="32 CuadroTexto"/>
            <p:cNvSpPr txBox="1"/>
            <p:nvPr/>
          </p:nvSpPr>
          <p:spPr>
            <a:xfrm>
              <a:off x="2771799" y="260648"/>
              <a:ext cx="2228877" cy="52861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Unidades de RED</a:t>
              </a:r>
              <a:endParaRPr lang="es-ES" sz="1400" dirty="0"/>
            </a:p>
          </p:txBody>
        </p:sp>
      </p:grpSp>
      <p:pic>
        <p:nvPicPr>
          <p:cNvPr id="46" name="Picture 2" descr="Alfresco Share"/>
          <p:cNvPicPr>
            <a:picLocks noChangeAspect="1" noChangeArrowheads="1"/>
          </p:cNvPicPr>
          <p:nvPr/>
        </p:nvPicPr>
        <p:blipFill>
          <a:blip r:embed="rId12" cstate="print"/>
          <a:srcRect/>
          <a:stretch>
            <a:fillRect/>
          </a:stretch>
        </p:blipFill>
        <p:spPr bwMode="auto">
          <a:xfrm>
            <a:off x="3604392" y="3789040"/>
            <a:ext cx="1831704" cy="7514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646331"/>
          </a:xfrm>
          <a:prstGeom prst="rect">
            <a:avLst/>
          </a:prstGeom>
          <a:noFill/>
        </p:spPr>
        <p:txBody>
          <a:bodyPr wrap="square" rtlCol="0">
            <a:spAutoFit/>
          </a:bodyPr>
          <a:lstStyle/>
          <a:p>
            <a:pPr algn="ctr"/>
            <a:r>
              <a:rPr lang="es-ES" sz="3600" b="1" i="1" dirty="0" smtClean="0">
                <a:solidFill>
                  <a:schemeClr val="tx1">
                    <a:lumMod val="50000"/>
                    <a:lumOff val="50000"/>
                  </a:schemeClr>
                </a:solidFill>
              </a:rPr>
              <a:t>¿Como se junta todo esto?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7092280" cy="646331"/>
          </a:xfrm>
          <a:prstGeom prst="rect">
            <a:avLst/>
          </a:prstGeom>
          <a:noFill/>
        </p:spPr>
        <p:txBody>
          <a:bodyPr wrap="square" rtlCol="0">
            <a:spAutoFit/>
          </a:bodyPr>
          <a:lstStyle/>
          <a:p>
            <a:r>
              <a:rPr lang="es-ES" sz="3600" b="1" i="1" dirty="0" smtClean="0">
                <a:solidFill>
                  <a:schemeClr val="tx1">
                    <a:lumMod val="50000"/>
                    <a:lumOff val="50000"/>
                  </a:schemeClr>
                </a:solidFill>
              </a:rPr>
              <a:t>Ciclo automatizado de digitalización</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 name="19 Elipse"/>
          <p:cNvSpPr/>
          <p:nvPr/>
        </p:nvSpPr>
        <p:spPr>
          <a:xfrm>
            <a:off x="5580112" y="3379304"/>
            <a:ext cx="3024336" cy="1944216"/>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21" name="Picture 8"/>
          <p:cNvPicPr>
            <a:picLocks noChangeAspect="1" noChangeArrowheads="1"/>
          </p:cNvPicPr>
          <p:nvPr/>
        </p:nvPicPr>
        <p:blipFill>
          <a:blip r:embed="rId3" cstate="print"/>
          <a:srcRect/>
          <a:stretch>
            <a:fillRect/>
          </a:stretch>
        </p:blipFill>
        <p:spPr bwMode="auto">
          <a:xfrm>
            <a:off x="539552" y="814400"/>
            <a:ext cx="1102733" cy="1844824"/>
          </a:xfrm>
          <a:prstGeom prst="rect">
            <a:avLst/>
          </a:prstGeom>
          <a:noFill/>
          <a:ln w="9525">
            <a:noFill/>
            <a:miter lim="800000"/>
            <a:headEnd/>
            <a:tailEnd/>
          </a:ln>
        </p:spPr>
      </p:pic>
      <p:pic>
        <p:nvPicPr>
          <p:cNvPr id="22" name="Picture 2"/>
          <p:cNvPicPr>
            <a:picLocks noChangeAspect="1" noChangeArrowheads="1"/>
          </p:cNvPicPr>
          <p:nvPr/>
        </p:nvPicPr>
        <p:blipFill>
          <a:blip r:embed="rId4" cstate="print"/>
          <a:srcRect/>
          <a:stretch>
            <a:fillRect/>
          </a:stretch>
        </p:blipFill>
        <p:spPr bwMode="auto">
          <a:xfrm>
            <a:off x="2051720" y="1363080"/>
            <a:ext cx="1276350" cy="895350"/>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a:stretch>
            <a:fillRect/>
          </a:stretch>
        </p:blipFill>
        <p:spPr bwMode="auto">
          <a:xfrm>
            <a:off x="3923928" y="2731232"/>
            <a:ext cx="1349313" cy="792088"/>
          </a:xfrm>
          <a:prstGeom prst="rect">
            <a:avLst/>
          </a:prstGeom>
          <a:noFill/>
          <a:ln w="9525">
            <a:noFill/>
            <a:miter lim="800000"/>
            <a:headEnd/>
            <a:tailEnd/>
          </a:ln>
        </p:spPr>
      </p:pic>
      <p:pic>
        <p:nvPicPr>
          <p:cNvPr id="24" name="Picture 6"/>
          <p:cNvPicPr>
            <a:picLocks noChangeAspect="1" noChangeArrowheads="1"/>
          </p:cNvPicPr>
          <p:nvPr/>
        </p:nvPicPr>
        <p:blipFill>
          <a:blip r:embed="rId6" cstate="print"/>
          <a:srcRect/>
          <a:stretch>
            <a:fillRect/>
          </a:stretch>
        </p:blipFill>
        <p:spPr bwMode="auto">
          <a:xfrm>
            <a:off x="5940152" y="3739344"/>
            <a:ext cx="1224136" cy="1114148"/>
          </a:xfrm>
          <a:prstGeom prst="rect">
            <a:avLst/>
          </a:prstGeom>
          <a:noFill/>
          <a:ln w="9525">
            <a:noFill/>
            <a:miter lim="800000"/>
            <a:headEnd/>
            <a:tailEnd/>
          </a:ln>
        </p:spPr>
      </p:pic>
      <p:sp>
        <p:nvSpPr>
          <p:cNvPr id="25" name="12 Flecha doblada hacia arriba"/>
          <p:cNvSpPr/>
          <p:nvPr/>
        </p:nvSpPr>
        <p:spPr>
          <a:xfrm rot="5400000">
            <a:off x="2699792" y="2443200"/>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26" name="13 Flecha doblada hacia arriba"/>
          <p:cNvSpPr/>
          <p:nvPr/>
        </p:nvSpPr>
        <p:spPr>
          <a:xfrm rot="5400000">
            <a:off x="4644008" y="3667336"/>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27" name="14 CuadroTexto"/>
          <p:cNvSpPr txBox="1"/>
          <p:nvPr/>
        </p:nvSpPr>
        <p:spPr>
          <a:xfrm>
            <a:off x="3419872" y="1651112"/>
            <a:ext cx="1425134" cy="369332"/>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Digitalización</a:t>
            </a:r>
            <a:endParaRPr lang="es-ES" dirty="0"/>
          </a:p>
        </p:txBody>
      </p:sp>
      <p:sp>
        <p:nvSpPr>
          <p:cNvPr id="28" name="15 CuadroTexto"/>
          <p:cNvSpPr txBox="1"/>
          <p:nvPr/>
        </p:nvSpPr>
        <p:spPr>
          <a:xfrm>
            <a:off x="5364088" y="2947256"/>
            <a:ext cx="3375924" cy="369332"/>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Estandarización y reconocimiento</a:t>
            </a:r>
            <a:endParaRPr lang="es-ES" dirty="0"/>
          </a:p>
        </p:txBody>
      </p:sp>
      <p:sp>
        <p:nvSpPr>
          <p:cNvPr id="29" name="16 CuadroTexto"/>
          <p:cNvSpPr txBox="1"/>
          <p:nvPr/>
        </p:nvSpPr>
        <p:spPr>
          <a:xfrm>
            <a:off x="7081956" y="4099384"/>
            <a:ext cx="1469954" cy="646331"/>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Inserción </a:t>
            </a:r>
          </a:p>
          <a:p>
            <a:r>
              <a:rPr lang="es-ES" dirty="0" smtClean="0"/>
              <a:t>y clasificación</a:t>
            </a:r>
            <a:endParaRPr lang="es-ES" dirty="0"/>
          </a:p>
        </p:txBody>
      </p:sp>
      <p:pic>
        <p:nvPicPr>
          <p:cNvPr id="30" name="23 Imagen" descr="Sin título-4.gif"/>
          <p:cNvPicPr>
            <a:picLocks noChangeAspect="1"/>
          </p:cNvPicPr>
          <p:nvPr/>
        </p:nvPicPr>
        <p:blipFill>
          <a:blip r:embed="rId7" cstate="print"/>
          <a:stretch>
            <a:fillRect/>
          </a:stretch>
        </p:blipFill>
        <p:spPr>
          <a:xfrm>
            <a:off x="5724128" y="4531432"/>
            <a:ext cx="1630099" cy="1224136"/>
          </a:xfrm>
          <a:prstGeom prst="rect">
            <a:avLst/>
          </a:prstGeom>
        </p:spPr>
      </p:pic>
      <p:pic>
        <p:nvPicPr>
          <p:cNvPr id="33" name="Picture 2"/>
          <p:cNvPicPr>
            <a:picLocks noChangeAspect="1" noChangeArrowheads="1"/>
          </p:cNvPicPr>
          <p:nvPr/>
        </p:nvPicPr>
        <p:blipFill>
          <a:blip r:embed="rId8" cstate="print"/>
          <a:srcRect/>
          <a:stretch>
            <a:fillRect/>
          </a:stretch>
        </p:blipFill>
        <p:spPr bwMode="auto">
          <a:xfrm>
            <a:off x="1691680" y="3955368"/>
            <a:ext cx="1008112" cy="1008112"/>
          </a:xfrm>
          <a:prstGeom prst="rect">
            <a:avLst/>
          </a:prstGeom>
          <a:noFill/>
          <a:ln w="9525">
            <a:noFill/>
            <a:miter lim="800000"/>
            <a:headEnd/>
            <a:tailEnd/>
          </a:ln>
        </p:spPr>
      </p:pic>
      <p:sp>
        <p:nvSpPr>
          <p:cNvPr id="34" name="17 Flecha derecha"/>
          <p:cNvSpPr/>
          <p:nvPr/>
        </p:nvSpPr>
        <p:spPr>
          <a:xfrm>
            <a:off x="3131840" y="4171392"/>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35" name="Picture 8"/>
          <p:cNvPicPr>
            <a:picLocks noChangeAspect="1" noChangeArrowheads="1"/>
          </p:cNvPicPr>
          <p:nvPr/>
        </p:nvPicPr>
        <p:blipFill>
          <a:blip r:embed="rId3" cstate="print"/>
          <a:srcRect/>
          <a:stretch>
            <a:fillRect/>
          </a:stretch>
        </p:blipFill>
        <p:spPr bwMode="auto">
          <a:xfrm>
            <a:off x="611560" y="3739344"/>
            <a:ext cx="1102733" cy="1844824"/>
          </a:xfrm>
          <a:prstGeom prst="rect">
            <a:avLst/>
          </a:prstGeom>
          <a:noFill/>
          <a:ln w="9525">
            <a:noFill/>
            <a:miter lim="800000"/>
            <a:headEnd/>
            <a:tailEnd/>
          </a:ln>
        </p:spPr>
      </p:pic>
      <p:sp>
        <p:nvSpPr>
          <p:cNvPr id="12290" name="AutoShape 2" descr="data:image/jpeg;base64,/9j/4AAQSkZJRgABAQAAAQABAAD/2wCEAAkGBhQSEBUUExQUFRQWGRUXFhQVFxUXFBUUFBQVFBUXFBUXHCYeFxkkGRQUHy8gJCcpLCwsFR4xNTAqNSYrLCkBCQoKDgwOGg8PGi0kHyUsLDQtLzAvKiosNDAsLCwsKSksKSw1LCw1LCwwLCksKikqLCwpKSopLCk0LCwsLCopLP/AABEIAK4A8AMBIgACEQEDEQH/xAAcAAACAgMBAQAAAAAAAAAAAAAABAUGAgMHAQj/xABIEAABAwIDAwYJCAgFBQAAAAABAAIDBBEFEiEGMXETIkFRYbEUMkJSU4GRodEHFSNicpLB8BczVHOCk7LhJKKjwvEWJUN0g//EABsBAQADAQEBAQAAAAAAAAAAAAABAgQDBQYH/8QANhEAAgECAwUFBgQHAAAAAAAAAAECAxEEITEFEkFR0RRhkaHwEyIycYHhM0KxwRUWIzRSgrL/2gAMAwEAAhEDEQA/AO4oQhACEIQAhCEAIQhACEIQAhCEAIQhACELXLUNb4zg3iQO9AbEJf5xi9Iz7zfivPnKL0kf32/FAMoS3zlF6Rn32/FHzjF6SP77figGUJb5xj9JH95vxR85Rekj++34oBlCW+covSR/fb8UfOUXpI/vt+KAZQl2YhGSAJGEncA5pJ4C6YugBCEIAQhCAEIQgBCEIAQhCAEIQgBCEIDEr0Fc8+V3HZ6YU5gldHnModltrlDLX9pXN/8Ar+v/AGqX2j4LPUxMYS3Wj2sJsWtiaSqxkknzvztyPou6Lr50/SBX/tUvtHwR+kCv/apfaPgufbIcmav5cxH+UfPofRd1VNt/FZ9s/wBC4/8ApAr/ANql9o+Ck8JkxPEWvLJy8RWLs72tsXA2IuOoFSsVGWSTKT2DVpR351IpfXoT5b2dyAxQGLYHidPEZXuJjb4zmPY8C/Sbbh29qah2TxVzWuEjbPa1zQZWAlrgCNDxVvbcN1nJ7MW7ve2hb5voS4YveT/NlU5YMQZVtpXOe2ZxAaCRY33EO3Eab1Lu2RxUacrHf99Gir3/ACsmWyty29VhmrrN6c9CV5MfkLwxqjtxOrMwhErjIX8mACLF+bJYHdv6VtbUVzqk0zXudMHOZla5p5zb5gDu0sfYqdqjyZ3ewqq1qR0vx056aFxMfYsDEqZieIVtPKYpnvZI212kg2uLjUabivMLxyd88bXSOIL2gjrBNinao3tZh7CrKG+pxatfj0LhJHppodCCN4INwQVa9mtttRFUmx3Nl3A9Qf1Ht9qr4iubcUtU0i1nzzzOvAr1c82Y2sMBEUxJi3NfvMfYetvdwXQWPBAINwdQRuIPSFJUyQhCEAhCEAIQhACEIQAhCEAIQhAcs+XLxaXjN3RrkxXWflz8Wl4zd0a5MV5OJ/EZ+h7E/sofX9WeIQhZz2AXQNgaV0mG4kxjS57mRhrWi5cSH6DtXP1fthJnNwzE3NJa4MYQ5pIIID9QRuXaj8Xj+h5m1L9ny5x/6Q5sthE1HQV76pjoonxFrWSaZ5CHAEN9YHr7FHfKcbGh/wDUjVSq8VmlAEksjwNQHvc4A8CV0LbjZepqhROghdIBTRNJFrBx1sSTpoV1T3oOMVp1MUqfZ8TGrXkvebvwWUUlqPUUhqIsHqXm8omMRcd7gA+1z/8AMe0qD2p+T2slq6iVjGZHPe4EyMBy6m5F77lNFzaebCaC4MkTxJNbXK9wdYf5n+qyoW2rv+41X71/erVGlHP1kZsDGpKv/SaScW1dXy33bihjYRgZUPqXDm0sT5tdxeBkiHre4exPfJ+8sdV1rjc08LyCemaa7WX485K/qMI6n1k3+jTD8ZH/AJspqgqYKPBo/CITN4XK5+QSGM5IrAHMASQCBp9dc4K1u5X6fsb8RLeUrK+9JRXyXxa/7Ed8oA5aOirOmeENeeuWHmuJ43HsVcwIf4mH94z+oK7VlVBWYLKKeEw+CSsfkMhkOWW4JzEA2JL9PqqlYAP8VD+8Z/UFWa99PnY6YeT7NUg1bd3lbu1Wl+DR1SmhvLb6rvwWdRSpvDIbz2+o7vCfqKResfnhUaikUvsvtKaciKU3iJ0J3xk/7e5ZVFIouopUJOptdcXWSpGyW0BjIglPNOkbj5J809nV1K7XUlD1CEIAQhCAEIQgBCEIAQhCAoPyqbMVFYIBTsD8hkLrua22YMtvOvilc/8A0V4h6EfzI/iu/Iss88PGbuz18NtivhqapQSsua5u5wH9FWIehH8yP4o/RViHoR/Mj+K78hV7JDvNP8wYrlHwfU4D+irEPQj+ZH8Vrm2GxCBpaWljX6OaJW2dbWzgDr619BKubUjxftH+lOyw7x/H8S8mo+D6nFP+iqr0Y++34p5mB4mAAHy2GgAnsABusMy6A1i3NYoWFjzZMtu15axj4fc5i3Y+uD84ac4N84kbmv15r3v2ryXYitcSXMu46kmRpJPWSTquptjWwNTssObJ/j2IX5Y+H3OX1WyWISNja9oLYm5GDOwBrbl1tD1k6rHFNna90TeW1jgYQ272WYwWvYDgPYuqhiru3chFKYwbGQ6/YjGd3cB61E8PFJu7OmH2xXq1Iw3Y68tOb1KfR7LYhGx7YxlbK3K8CRlnt6jr2n2rLB9iqqOoie6MBrXscTnabAOBOl9V1Bseg4DuRyassNHJ5nCe3K7Uluxz1y+nMWpKoQzZ3Nc5uQt5ovqXA634JuXH4z5Eo/h/usDGsTGtR4VjRLikZ8l/3UlNUsPnfdKkHRrW6NQSQswad1/YVdNkcWdLGWPuXR253nNO6/aLW9igHRqa2TbZ0nBveUIZZUIQpKghCEAIQhACEIQAhCEAIQhACEIQAq/tKL5ftf7U5jO0cNMPpHXd0Mbq8+roHaVRcYxyWqPO+ij3ho1eeJ/4CxYjG06OTzfLqc5VYwNlXjDWHK3nv6hu9ZTGF1xcS19g+wdp0jcfYVAB4aLNFu88SiCrLXBw3tNx29bfWF5EdpVHVUpacjOsRLeu9C5hizDF5SSh7A5uocLhMBi+iTTV0br3NYYqttYzNLl82FoH2qiqijH+VrlcAxVPGG3rwzz/AAEfwsmnkPvYqVfhNuC/EvyRaCzVeGNMZV5kXQxCxYsSxNFiwcxAKOYsHMTbmLWWISJujUtsy3nP4N7ykHMUns83nP4N7ypDJxCF4ShQ9WmerYwtDnNaXGzQTYk9ij8YxCVoywtGbznbm9qq3zAXl8ksj5HkEZtcrL7rddjbsXlYnaUaT3Yq78vXkcpVLZJF/QonZvFDLFlf+tjOSQdZA0dwcNfapZelTqKpFTjozondXBCEK5IIQhACF4XW3rW6cWJuAB0ncquSWoPKqsZG3M9wA/O4dKqGM7WSPBEP0bN3KO8Y/Z6u9a8bx5jnEM+kd5x8QcB0+4Ks1NWXG5Nz7h2AL53F4+pNuMHZd2vj08TJUq8EFwDm1c86l7tTfrF9y0yTLU+VLvlXl2uZWza+VaHzLU+VLvmV1ErcueyGLc7kydHat7H9I9Y19SuDWLjtJXZHg3tu16jvB9RXW8GruWha+1idD9oaG3Yvf2fWbj7N8NPkb8PUut1jQYq3idKPnakcTvimNusx3yn/AFH+wq1BqquJUL56ieaIXkpOQbCOuRmaaZn8TZAz2L0p6Hq4V2k7u2TXjl+rLPkXuRYYfWsniZLGbteLjrHWCOgg3BHWFvLVcyNNOzNBYsS1MFqwLUAs5q1uYmXNWtwQCzmJ/AhzncB3lKOCewYc53Ad5QMWx3axsD+SY0yTG1mgGwvuuengEvQVUxOaU5nndG3c3jbd+dU3jFEGycqALusHHp03C/VZMwBoaMo0P51XgV5VquIcHKyjp+z7/rpyMz3nLNmswF5vIb/VG4LY9oy2tp1IdItLpFbdjG/fq3m2SQck5pagS+ToyXtjJ5r+LT+KujXAi41B3FVbFIszd17XuOtp3hbtj8S5pp3HnRi7CfKiO71t3exW2fV9lN0Ho8109fuVg7PdLIhCjsX2ghpm3kdr0MGrzwH4nRe1OcYLek7I7tpZskVCYrtXFEcjfpJPNbuB+sfw3qp4ttRPUCwPIRHoHjvHafhYcVGRMyjm80dflFeJidpt+7R8ei6+BmnX4RLDPtG695Dmd0RN3D7R/wCSonEsWkl/WOs0bo26NHq6TxSMs4aNN6QmqL715DnLO7vfX79NDPKbN01TfsH53pV8q1PmS75lVRucmzc+ZLvmWp8yXfKusYEG18y0PlUjg2zs9Ufo22bfWR2jB6+k9gXRdntioaaziOUl89w3fYb5PHet9DBzqZ6I7U6Mp/IpuBbBT1FnSXhj63DnuH1W/iV0zCsLZBE2Nl8rfONyeJTbWraGr2qOHhS01N0KUYaGqWQMaXONmtBc49TWgkn2AqN2UhPgzZHaPmc6d3GZxc0Hg3KPUsNqHZ2MpgbGodZ582COz53E9AygN/jXp2na85aWJ9SRpmjs2BvYZnc026m3XRtbxujTk6eS1fkste938DVU0z6SR00TS+B5zTQtF3sed80I6b+Uwb941uFLUlYyWMSRua9jtzmm4/sew6qOMNfJvkpoB1NY+d4/icWt9yRZsfM2V0rKxzJHeNlhibG93W+MGzj27+1LtaIu4wmvfklLnm/HLzX3LIQsCFUX1GJwE8qWSt6Hxwco231mRubI31By2Um3BJs+OOQ9Pg8g5QcYJwyT1C6e0XEPBzteLT+T626lncFqcErh+PQznLG8ZxvjcCyQcWOsfXqnXBWTT0M0oSg7SVjQ4JzCPGdwHelXJvCvGdwHepKMfqIA9paen3dRVfppSxxjdpY6f27OlWRQm0dEcolbvbv4dB9S83aFFtKtDWPmuPU5TXFGL5FpfKloqzM0H2jtWuSZeY6l1dHFyNskyhaiV0MrZY97TcDzh5bDxCcknSNU/MO49qzzb1WqOcmPYvttJISynbkaNDK+1/4RuHvKrjIruLrl7zvkfrr2XW5zelxv2dC1yTqtWrUrO82UlJyzZkbDXeespWprbbt6XqazoCQfMufcjm2bpJ0u+Zanypd8ylQKG18y0PmWDcz3BrQXOOgAFyT2Ab1edm/ksfJZ9WSxu/kmnnn7R3N4DXgtdHDyqO0UXhCU9CnYdhs1S/JCxz3dNtwHW47mjir5hHyasis6pIkf5g/VjS+p3u9wV/w/DIoGBkTGsaOho95O8ntK01Y5356l7NHBQhnLN+Rtp0IxzeYpDCGgAAADQAaADsC3tavWtWxrVuNINCXxLE2U8eeQ9Ia1oF3vcdzWNGrnHqXuJYiyCMyPvYWAA1c5zjZrGN6XE6AKqzUMlTPycmkz23mym7aOlf8A+CM+mk3OcNbB3RZVlK2S1NFGkp+9PKPr14LVozwfC/nF3hlS1wjILIafNzDE1180tvHzOF7eLoN+iuUcYaAGgNA0AAAAHUANAErXTtp6d7wA1sUZLQNwDG80D2AKI2LxaWaKRs5vLG5tzYDmSMa9mg06SpjGxWtWdR8ktFyXrjxLEsSsgoXD8Qe6tqo3OuyMQ5BYc3O1xdrvNyOlWOJLOSlbQRyi0sbJB9drXd4TJULide9tZSxtNmSctnFhzsjWluvRvQlNp3QrVbDUbyDyOUjUFj5GFv2bO09SmIosrWtBJAAALiXOsNNXHUntW5xWpyqopaI6Sq1JpKUm7GDk5hXjO4DvSTinMJPOdwHepObJNePYCCDqDoR2FeoUlSh18Rppyw+I7Vp7Du9m5YSzqy7VYTy0JLRz2XI6yPKb7PeFQo627e0L5fE0ez1HFaPNdDFNbjsOy1CUlqEvLUJOaoWY5NjEtQo+oq+gLRUVSTfMosc2za+ZaHyrS+VSGB7NVFY60TOb0yO0Y3iek9guV2hScnZIhJt2RGvmVl2d+T2oqrPeORiPlOHOcPqM3+s2HFX7Zr5O4KWzngTS+c4c1p+o3o4nXgrWvXoYC2dTwNdPDcZENs/snT0bfomc/pkdq8+voHYFMoQvTjFRVka0kskCRqPGKeSUw5xViTBoWe5DQozaTDZainMMTxHyhDZHm5IiPjhoG9x3cCVDdkXglKSTdlzK/Jizqmoa+IB7hfwSN3iMaSWurZx0NOrWDeQNPGJFpwjCW08eUEuc4l0kjvHkkPjPd3AdAAHQscGwSOmjyRg3Ni57tXvIFgXHsGgA0A0CfVYxtmzvWrKXuw+H16+eZX9tnl1O2EeNUSxxDgXZn+5q0xDkcWLRo2ogaR9uE5f6R70vtJSuqq6GBsjo+TjfMXs8ZpcQ1ttRY2HvUfi2CPo3wVLqiWYMlY13KeSx/NcRqVczElicUlZWPgEr4oYGsLjGbOfLJqBfqA/OqSwSpfTy4g6Z3KOibHzjoZGsa/IT2kZQVJ4O7LX1rTvcYXjtbkLbjsuQonEjyjsVDdTycQ062NJd3FAY/NFT4P4Z4TL4Rl5bk7/RZbZsmX7KMbqX1MlA6E5HStk52/IHNZnI7QM1lONr2+ACS/N5C/8Ap2t7dFAYaeTdhgdoTHMPW8NI70A7h8L6SrZCZXyxTtcWmQ3cyRm/XqIS0VDLWmSbl5YmB7mQtjNgAw2zOHTdydxZ+auo2jeOVeexuW3f3KDwHZuOaIl0kzXte9rmteAA4OPRbTTVQCw7P4g6WD6T9Yxzo3nrcw2v69FYMHPOdwHeVWNnIomxO5Fz3tzuu5+/MLB1jYXGm9WXBDzncB3lA9CXQhCkgFzLbbCjTT8o0fRyXOm4O8pv4j19S6ao3aHCW1NO+I2BIu0nyXjxT7fcSsuLoKtTtxWhzqw34nIJalJTVK1VRdG5zHCzmkgjqINiEoXkmwBJOgA3k9gXzaizzGzZJMsqGilneGQsc956G/idwHaVbtm/kwlms+pJij8wW5V3HoZ69exdOwvB4qZmSFjWN7N5PW4nUnivSoYGUs5ZLzO9PDuWbyKTs38lTW2fVnO7fyTTzB9p293DQcVfoIGsaGsaGtGga0AADsAWxC9enShTVoo2xgoqyBCELqXBCEIAScvjlOJSU2cUAL1YcojlOKEma8WPKLEvQgRgwkMqZajMS6VrW2NrNazobxRjOGtqYHxPJAfbUWuCCCCL8E4SsSEJIPFNmuUMb2TPimjaGcq3xnsAtZwBHFZYPs6ymMha5zuUDQ7PY3Lc2Yk9JdmN1M5CsTCUBVHbFtvl5eXwfNm8H8m972vfdfsTmM4CyoLC4ubyYcGhthYuDbEdWXKLKcNMexYGjPWPeoJILCsE5F7pHyPmlcMud+8NHQEpX7OZpHvjmfDyn6xrNz+s7xYqyHD3dY96wOGO6x70BHUVK2GNsbBZrd1956ST23UzgDuc/gO8pU4S7rHvT+C0TmOdcg3A3X6CpDJZCEIVBRmIF9uapNeFqA5NtLstLPUB4Fs3jnhoCB0m3cpzZfZttOQWsu/0jtXerzfUryadvUvWwAdC4xoQUnO2ZzVOKe9xPKfdqtq8AXq7HQEIQgBCEIAQhCAEIQgBCEIDyy9QhACEIQBZeWXqEAWRZCEAWRZCEAWQhC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9" cstate="print"/>
          <a:srcRect/>
          <a:stretch>
            <a:fillRect/>
          </a:stretch>
        </p:blipFill>
        <p:spPr bwMode="auto">
          <a:xfrm>
            <a:off x="3923928" y="4581128"/>
            <a:ext cx="1296144" cy="939704"/>
          </a:xfrm>
          <a:prstGeom prst="rect">
            <a:avLst/>
          </a:prstGeom>
          <a:noFill/>
          <a:ln w="9525">
            <a:noFill/>
            <a:miter lim="800000"/>
            <a:headEnd/>
            <a:tailEnd/>
          </a:ln>
        </p:spPr>
      </p:pic>
      <p:sp>
        <p:nvSpPr>
          <p:cNvPr id="12293" name="AutoShape 5" descr="data:image/jpeg;base64,/9j/4AAQSkZJRgABAQAAAQABAAD/2wCEAAkGBggSERIUEwgUFRQVFiAZFxQWGSQYGhQVFBUXGhcdIBgYIiYqGRkkGRgeHzsiIycpLCwsFR4xNTIsNSYrLykBCQoKDQwNGQ8PGTUkHCQvMS81Kiw1NSosLDQsLjUsKTQ0LC81LTU0LCksNDQpNCwsLCovLCwsLCwsLC4sNCwsLP/AABEIAEoASgMBIgACEQEDEQH/xAAcAAABBAMBAAAAAAAAAAAAAAAFAAQGBwECAwj/xABBEAABAgMDBgkJBgcAAAAAAAABAgMABBEFEiEGMUFRcbEHEzJVYXKRkuIUFiJCUlaB0vAVJFSh0eElMzRDRGLB/8QAGQEAAgMBAAAAAAAAAAAAAAAAAAQBAgMF/8QAJBEAAgIBAwMFAQAAAAAAAAAAAAECEQMSE1EEMkExQmFxgSH/2gAMAwEAAhEDEQA/ALitW3rMlrvHzyGr3JvmlaZ6QNXl/k1Q0ttmtMPS0xXfD9/Mk+qveiKmA6Io5UzCeRp0elGcsrBKUlWUiASBUX04EjH1Y388MnveZHfT8sUhZeTUm4LMJUr728ptyhGCUuBAKcMDQ6aw/wDNCWeSwWEutF2ZVL3XyFghKSouJUlKapABBFDnGOMRqZG7LguEZXZP+8qe+n5YXnbk/wC8ie+n5YpCdk7K4twsyc2oJNBMKKeLUQqiqoSgXARmF8kVFawFoNUQ5tFXna8HpGWtdh1KlS9qB27noQofEACCdnz6XEjQqlaawdI6IqngWSKzXVicsWlIBpuk2EuIABFDgQMdEaJ2hiEtUbJRChnZ1pNOpwUKjOBvHRDyJLFN8PwN+TNMLq8fimKnCFeyY9aTdnyroAcl0rAzXhWkMXsnLJCVfw9vMfV6Io42zGWLU7soFvKaVQ7IcVJuBmTXfurUCtxSl31moAAzUA6IbNZS2iJluYMyta21lSA4orAF41Tj6pGFBnrF/S1hWTcbrIIJKAeTX1RHT7Dsjm5Hcg0Pkrsvko1y37NSzMoYk30eUAAoU6FNtUcSslKQASSoUqdER+4r2THpI2JZHNye5GPsSyObU9yIcLIeG/JXvAnW/MbBFrlCdQhjKSsm1Xi5W5XPdTSsOOPHsq7IulSo3jHSqOBl0pebUBQkkEjSKQUgdxqVLaINcVfkMYIxJYUc5jkq2HdHSNH+SrYd0AAiYWsS5KVEKEvUEZwbuEQtE9bxzTzx2ExNHXm0slSh6KZep2AY/lAOWylstS0JS8U1zejdFdFTHQ6TPHFFppP7EOqi5SVOgMLRtqtPtF3th5ZszaalG/abwA1HEmJI/Ksn+zic5jmzZQBvBdMYdfVQce1L8QptzT7jBLoQk+VOk1zFZqRTXt1QpO0ZpakVVQFVCNJPTXRDxCThir4HA/DRGqLPZBCkgihBxxhFyhpdoYipalTMyOdrrubzBmAsgcWuuveYNQgdIUaPclWw7o3jR7kq2HdABG7cdKZF86pNR7ERSbdtOgghVP8AUj6+qRdtqoJlHgE1JlSKZ6+jFRJsqc/Br7h/SNseHcXrQn1Eqa/gYsjLmcbu0dJSM6F4jRhjm+HTEgPCWCf6cJTtqRuiJM2S7+CWdqD+kPG5Jwf4Ku6Y3WBx9wtq+CWSfCJLki83eSdKRQio1GJDKZR2W8AlE0L5Iog4Kr/2IPJyyxnlT3D9CD1kPLvoT5OQK56U+v3jOcHybY27Qds/O1117zByAVnHFrrr3mDsLD4o0eHoq2HdG8KACPIm2LqPvZQoJANAa4AVGKdcZM63zovs8MH7o1Qro1QAR8zbfOa+zwxr5U3zmvs8MSK6NUK6NUAEbMy1zkvs8MIzDPOK+zwxJLo1Qro1QAArPWyXG0ocvUKicDpGJxA0wejASNUZ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4" name="Picture 6"/>
          <p:cNvPicPr>
            <a:picLocks noChangeAspect="1" noChangeArrowheads="1"/>
          </p:cNvPicPr>
          <p:nvPr/>
        </p:nvPicPr>
        <p:blipFill>
          <a:blip r:embed="rId10" cstate="print"/>
          <a:srcRect/>
          <a:stretch>
            <a:fillRect/>
          </a:stretch>
        </p:blipFill>
        <p:spPr bwMode="auto">
          <a:xfrm>
            <a:off x="3275856" y="908720"/>
            <a:ext cx="704850" cy="704850"/>
          </a:xfrm>
          <a:prstGeom prst="rect">
            <a:avLst/>
          </a:prstGeom>
          <a:noFill/>
          <a:ln w="9525">
            <a:noFill/>
            <a:miter lim="800000"/>
            <a:headEnd/>
            <a:tailEnd/>
          </a:ln>
        </p:spPr>
      </p:pic>
      <p:pic>
        <p:nvPicPr>
          <p:cNvPr id="12295" name="Picture 7"/>
          <p:cNvPicPr>
            <a:picLocks noChangeAspect="1" noChangeArrowheads="1"/>
          </p:cNvPicPr>
          <p:nvPr/>
        </p:nvPicPr>
        <p:blipFill>
          <a:blip r:embed="rId11" cstate="print"/>
          <a:srcRect/>
          <a:stretch>
            <a:fillRect/>
          </a:stretch>
        </p:blipFill>
        <p:spPr bwMode="auto">
          <a:xfrm>
            <a:off x="4067944" y="908720"/>
            <a:ext cx="683518" cy="683518"/>
          </a:xfrm>
          <a:prstGeom prst="rect">
            <a:avLst/>
          </a:prstGeom>
          <a:noFill/>
          <a:ln w="9525">
            <a:noFill/>
            <a:miter lim="800000"/>
            <a:headEnd/>
            <a:tailEnd/>
          </a:ln>
        </p:spPr>
      </p:pic>
      <p:sp>
        <p:nvSpPr>
          <p:cNvPr id="12297" name="AutoShape 9" descr="data:image/jpeg;base64,/9j/4AAQSkZJRgABAQAAAQABAAD/2wCEAAkGBhAQEBUQEBIQEBAQEA8QDw8PEhAPDwwUFRYVFRQQFRUXHCYeFxkjGhQUHy8gIycpLCwsFR4xNTUuNSYrLCkBCQoKDgwOGg8PGiskHyQqNTIrKTUsLzUsKTU1NS8sNC0yKTQ1LS81LDU1LyopLCwvNSwsLyksLywpLCwtLy0sNf/AABEIAJkAmQMBIgACEQEDEQH/xAAcAAABBQEBAQAAAAAAAAAAAAAAAgMEBQYHAQj/xABFEAACAQICBQULCgQHAQAAAAABAgADEQQFBhIhMVFBYXGh0RMXIjIzUlOBkZKxBxQVFiOTlLLh8EJyg8FDYmNkc4KiJP/EABsBAQACAwEBAAAAAAAAAAAAAAAEBQECAwYH/8QAMhEAAgIBAQQHBwQDAAAAAAAAAAECAxEEBRIhMRNBUWFxoeEVIjKBkbHxUmLB8BQjQv/aAAwDAQACEQMRAD8A7jCEIASNisRq7BvMkyrxx+1Xob4QBH0i/wCz+kScyf8AZ/SN6s8KwD05pU/Z/SJOa1P2f0iSk8NOABzWrx+HZG2zWv5x6uyKNOJNOAMPm+I88+wdki1c+xQ3P1L2Sa1KRa2GgC8BphVvaqqt0eCSObkmpweNSquuhuOHKp4Gc/xNDVN+BvLnA1WosHXcQNZeRh2wDXwjOGxK1FDLuPtHMY9ACEIQAhCEAJ4Z7M9p5mL0MDVamdV2C01YbCuuQpI57EzWT3U2daanbZGtdbS+oYzTrB06hphqlV1NnGHpvWCHgSoteV2I00w7VFYU8ZYBr/8AzVeUTNYTEJSQIgAVRbZy854mWWUVBXqikWtrXsegXkRXTb6j0M9naauLbUsLrz/GCd9cKHo8X+Gqw+t9D0eL/DVZOOUUQ2p84TX3ahZda/C17yszLCtQqqjN4LkBWHObTdysXMi106Kx4innx9Bz630PR4v8NVnn1uoejxf4arLGvk9GmQHrohO4OyqT7TIOcZa1Be6K2unEcnCZbtSyYrr0NklFZz4+g19baHo8X+Gqzz62UfR4v8NVkrK8AlWh3ZqoRbsCWIAWxttJ54YrDYZEZhiaR1VZrCohJsL2teM24zwEq9DGW41LPLn6EM6V0fR4v8NVkvL81o4lSaThtU2ZSCroeDKdolD9Kc8hPjAmJoVk2M1VaNS3+Ij7LNxta80V8s8SVZsupwe5lPGVxyuHVyX1NRjaFxLajhL0kPFF+Eg4jdNDgad6NP8A41+EmHmiooVWotcbj4w4/rL+hiA6hlNweqVuLwsg0cW1Br71PjLx5xzwDSwjdCurqGU3B3GOQAhCEAJjflTa2Bb+el+YTZTE/K0bZe/81P8AMJpZ8D8CXonjU1v9y+5zf6S55b6KZpbFob8j/lMwfzs88n5HmWpXVmOqAG2k2G7iZW1/Gj2mtS/x5+DOh5ro7QxFd61RlDOwbcNZbWtt47IxpLpRTqV6FGmwfuLL3RgdYAkqAt+U7CTOd51iEqV3bxgSNt7g7BGsJigjp/CA6cwG0TvKxZcUusq9Po5uMbrJLCjwWO46Dp9i6dSuhZVa1G3hAH+JpI0ZzK2X16RPgJ3Q0wduoNUNYcwYX9cz+MxmGrMGqOCQNUWqKOW8gZlpDSSi1DDkMalw2qdYKDsYlt17bJ0cWpOT5EOFldlFdMF7+V1cuPabnKcZSq5aaVZlWm7NrFiAABUDC99m8CUuZYLLqVMvSekzi2qqtTYm5tyG8za5qvzA0ywuSfAJFz9oDulKtUDcoHQJznNKKWOol6XTzstnJSwlN8MczUfScKWN16tAf7mieuZr52eeTMlrlsVQH+vS/MJGjzRd24Vcn3P7HbjTuo6IxUetawqOANgAJAEnUl8EdAgactz50UlZq/pKnvGRTj6yeMdccG3+ozQvRErsZhAYA9kOchHAv9nUNtv8Dch/tNgDOYFCjdPUeQzoeUYnulJWO8qL+yATYQhACZrT7LPnGDen5y7DwI2g+0TSxFakGFjuMw1ngbRk4tSXNHzktBE8Gsrow2EhSyNzgiesmFOwsfu37J2PH6CUqjaw2XlNiNAFFVRfeG+E4dAi39rTxxj5nNguFG5j92/ZArhfOP3b9k6YvyfLxnve+XjHQLtHtWX6fP0OX/N8H+6bdkUFwo3MR/TfsnTe98vGe975eMdD3mFtVr/nz9DmHc8Je9zfj3N+yKthfOPuP2Tpne+XjDverxjoO8z7Vl+nz9DmZ+becx/pv2Sfo1lndsVTZVZadNtYFhZnbk2cgE3g+T5OMucq0bp0NoG3jMqlJ5Odu05zi4pYz3k5EsB0TwrJBWIKzuVRHKyPWpyaVjVRYBncfQmr0b8ivQJQY6lNBo6PshALaEIQAhCEAJW4nyy9DfCWUrcT5dOhvhAHUEVaCCKtAE2hqxdoWgCNWBWOWhaAMsJjsVp+FrvTSjrJTLLrl9U1SuxtQWtycpmuxrWW84te7X5S7bfWSeq8jXzlHGC72RpKtRvu1ZxjHz/B2DL8clemtWmbq4uOQjkII5CCI8VmZ+TtycOyncKzW5rojHrJmrKztCW9FMrdXSqbp1rkmRmWNuskssaZZuRisxVOWuQD7OQqySfkXieswCzhCEAIQhACV2J8unQ3wljK7E+XTob4QCSoirTxIqAeWntp6J7aAeWnloqEAg5mPAM41Up2qMvLTasPXfUHxnbMYl0PQZx7N0VcRWZTvqAetQF/OfaJE1S4Jno9gTxZOPav59WbrQLD6uHv5zuw6L6oPsUTTESBo7hlp0EVbWVFAI5dm+WREkwW7FIo9TZ0t0p9rYyyxplj7CNOJscCHVElZH4nrMjVd8k5F4nrgFnCEIAQhCAErcT5dOhvhLKVuK8snQ3wgEtIuNoYsQD2ezwQgHsITwmAVukOYihQZ+UCyjzmOxR6yRORVQ7G6+EVIZjvLWJ2jpa59U1uneba9QUVOyntb+dhs91CT/3EiZQ2Gp0b1Gu7eEVUFyuzwQbbrActuWQ7MWTw3wR6bRqzR6bpIRzOb4LHV+PuWWhOkqhRQqEBdgpMdyf6ZPDgfVvAvtyZxrMKiFy9HwQb6ysQdb1Lcbecy0y3TvEJT7mhpvq7AKt9ZRwDX29B9piF6h7sjbVbJnqP91Sw3zi+r5nTmjbznx+UPEA2fuat5vcyD1vLDL9PddtWoqm/mXV/dJs3qPtnVXwZWz2PqoLOM/M0taSMj8n65DpYpKqh0IZWFwRJmR+TncqmmnhlnCEIMBCEIASsxnlk6G+Es5V44/bL0N8IBKQxYMYRosNAHQZ7eNgwZ7b4AtnAFzsA2m/JMlnun9FAUw47vU3Br2pX3AX/AItvDZzzMaSaU1cZUNKl5AMVRRs7rq73c8L7h0bzKRaIDXBLHxQRyk7CVH/keuQ7L2/g+p6fR7Iri09Q/exnd7PH+/XiOYqo9RvPdySzHYDc3Zj0nZ0CWOFyFnsajOf8q7APWb/2mg0d0X8EO4GsdrcBzDmE1NDLEUbpvChYzLmRdXte1ycKHiK5dr/vdgww0TVtyDpa7H2sY3idEG1fF3brCxHsnRlpKOQTxkBnfcjjGCpepuct5zee3LOSPlOIp7AbjzXFx2dUYq4Ws1r00Nt3hPYdduqdWrZejckhtkqX5Jxengyxr2zqYc8Pva4+WCt0XpNTorTYgm7sbCwuzFiB7Zp8j8nK9KATYJPyLyc7pYWEVVlkrJucubeWWcIQmTQIQhACVWYeVX1/CWsps2qBXUkgAX2nYN0AfRosNKsZzQH+LS99e2KGdUPS0vfXtgFoGkXMqn2Ztygjqkf6aoelpe+vbEVs1w7C3daXvr2wDljXRiu2kwUU6gPLa21QONhtE0ujWj5ZhUcWt4q2tbk1iOQ22AcktWw2GL63daPvr2y2wuKw6DZUpfeJ2yPChReWXOq2tO6G5GO7n4n1v0LShTCiwiy0gfS1H0tL7xO2efS1H0tL7xO2SCmJ5aJLSAc1o+lpfeJ2xJzaj6Wl76dsAnFogtIf0nS9JS+8TtiTmVL0lP307YA9VaTci8mJTvj6Z3VKZ6HU/wB5cZF5IQCyhCEAIQhACV2bZaKy2MsYQDDvoAhN7RPe/TgJuoQDC979OEO9+nATdQgGFPyfJwiO96nDqm9nkAwfe9Th1Q73qcOqbyEAwfe9Th1Q73qcOqbyBgGBPyeLw6od7xeHVN9CAYfCaBqjA23c02OCw2ooXhHxPYAQhC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8" name="Picture 10"/>
          <p:cNvPicPr>
            <a:picLocks noChangeAspect="1" noChangeArrowheads="1"/>
          </p:cNvPicPr>
          <p:nvPr/>
        </p:nvPicPr>
        <p:blipFill>
          <a:blip r:embed="rId12" cstate="print"/>
          <a:srcRect/>
          <a:stretch>
            <a:fillRect/>
          </a:stretch>
        </p:blipFill>
        <p:spPr bwMode="auto">
          <a:xfrm>
            <a:off x="4860032" y="966874"/>
            <a:ext cx="648071" cy="648071"/>
          </a:xfrm>
          <a:prstGeom prst="rect">
            <a:avLst/>
          </a:prstGeom>
          <a:noFill/>
          <a:ln w="9525">
            <a:noFill/>
            <a:miter lim="800000"/>
            <a:headEnd/>
            <a:tailEnd/>
          </a:ln>
        </p:spPr>
      </p:pic>
      <p:sp>
        <p:nvSpPr>
          <p:cNvPr id="12300" name="AutoShape 12" descr="data:image/jpeg;base64,/9j/4AAQSkZJRgABAQAAAQABAAD/2wCEAAkGBhAODxEQEBIQEA8PEA8PDQ4NDw8PDQ4QFBAVFBQQFBIXHSYeFxkjGRISHzsgLycpLy0tFR4xNzwqNScrLSkBCQoKDgwOGg8PGCogHCEyLDI1KiwsLCk1LC4pKSovNSwsKSwrMDUsKSwpLTItKSwpLCksKTEsLCwsKiksNCwsKf/AABEIAMwAzAMBIgACEQEDEQH/xAAbAAACAwEBAQAAAAAAAAAAAAAABQQGBwMBAv/EAE0QAAEDAQIGDgYHBgMJAAAAAAEAAgMEBREGEiExUnMHExYzNEFRU3GRk7Gy0RQVIzJUgSJCYXKSodIkNXSzwcJigrQXJUNVhKKk4fD/xAAaAQEAAwEBAQAAAAAAAAAAAAAAAwQFAgEG/8QAKREBAAIBAwMCBgMBAAAAAAAAAAECAwQREiEyUTFBBRMVM4HwInGhFP/aAAwDAQACEQMRAD8A3FCEIBCEIBeFwChV9ptiGXPmAGcnkuUHap5sr3bSw5hnkI6MwQNn1bBnIXP1jHpBLhZ0I97HkPK95u6gvfQafmh1u80DD1jHpBHrGPSCX+gU3NDrd5o9X03NDrd5oGHrGPSCPWMekEv9X03ND8TvNHq+m5ofid5oGHrGPSCPWMekEv8AV9NzQ/E7zR6vpuaHW7zQMPWMekEesY9IJf6upuaHW7zR6upuaHW7zQMmVzDmIXcG9VS1aWJro2xgxlxfeWk35GEjOeUKZZNrkHapfe4jxOHKEFgQvGuvXqAQhCAQhCAQhCAQhCAUW0KsRMLjxBSkktP2s8UX1S7GeOVrct3cg8oae728uWR+WNp/4bTm+a7ueTnX1M+8rm5wAvOQDKScwHKgCUudhJRB2IaqkD82IaqAPv5MXGvWVbdV4WVs0bJn01kUzg07XnmynFvGZz3XE5cjRxHjtLdhCyAzF2ucuuu201D8fpuH0fyQX1rgQCMoOUEZQV8yStYMZxDWjOXENA+ZWQUFPVYM2rT0rZJaizK52KxjgXOjJdcXYozOYXNJIADmnNfmtuzJ+5Kr71P/AKmNBc2SBwDmkFpyhzSCCPsIXD1nBzsXax+ar+xv+5aL+H/q5ZRsZbHtJa/pjql0zTBMxrNpexgufjk33tOiEG7+s4Odi7WPzXaKZrxexzXDNexwcL+S8LOf9gll6dX2sX6FccFsF4bLp/RoDIYw98l8rg5+M66/KAMn0QgcIQhAttMe1g6ZP5TlyqKcOHIRlaRnaeULtaA9tB0yfynL7cxB92Raxadql976p4nDlCsDXXqp1FOHDkIytIztPKFMsi1i07VL731TxOHKEFhQvGuvXqAQhCAQhCAQhCAKSRZatx0YnEfNwCdFJYOFSan+8IOpSLDqd0dl1zm5HCkqLiM4vjIv+V5KeqNaNC2ohlgf7k0UkT/uvYWn8igo2wbTtbZAc33pKmdz+W8YrB+TQrDhjhvT2QyJ9Q2Vwmc5jNpa1xBaATfeRyrO9jTCMWJUVNkWi4Qe2MkE0n0YsYtAN7jkDXhrHB2bPyrXnbVI0OO1yNztJxHt6QTkQZ43Z7s0kDaqu85Pcj4/8yabMLr7EqTymmP/AJEapGzVbdFOaSmpXRSTxzudKKZrXBt4DQ0vaLi6+/JlV12Xx/uKo/6X/URoJ+xv+5aL+G/q5ZHscW/adJ6YLPohWNfMwzOOP7MjHxR9Fwz3u6lrmxv+5aL+G/q5U7YB920v4iHulQSN3OEf/J29U361plJI50bHPbivcxjns0XFoLm/I3hdkIBCEIIFaPbwdMv8py7uYuNUP2in6Zf5LlMexBDcxRqinDhyEZWuGdp5Qp7mLi9iD7si1y07VL731TxOHKFYGuvVTqKcOHIRla4Z2nlCm2Raxadql97iPE4coQWBC8ab16gEIQgEIQg8KSwcLk1J8YTopJBwuTUnxhB2QhCBJhLgbRWmwNqog9zQRHK0lk0YPE14y3fZlCpLtgKkvubV1jY797O1H87gPyWooQVfBfY3s+zCHwxF8wzVFQ4STD7uQNb8gE0wlweitKlkpZnSNjlLC50Ja2QYjw8XFzSM7RxJohBAsSxo6KlipYy8xws2tjpC0yEZc5AAvy8iWYIYEU9kicU75n+kPa+Tb3RuuLca7FxWNuH0jyqxIQCEIQCEIQRKune5zHxlodGXXY4JacZpacgI5V8n0rlg7OT9amoQQCyp5YOzk/WvgwVOlD+CT9SZIQKzSVGlD+B/6lzmsuZzHOc6P2YLwWteHAgX5DjfYnCJd5m1T/AUEmyZi+JpPIFNS6wt5b0DuTFAIQhAIQhB4Ukg4XJqT4wnZSSDhcmpPjag7IQVnOHOHc0U7qamdte1fRllABeX3Xlrb/dAvz57/wA48mSMcby7pSbztDRb0XrDt2FofF1HaFdW4W1/xU/aFVZ1tI9pWY0lp94bZei9Yw3Cuv8Aip+0K6tworviZ+0K4n4hSPaXUaG8+8NivReshGE1b8TP2hX0MJa34mftCuPqePxLr6ffzDXL0XrJd0lb8TN+MrzdJW/EzdoU+p4/E/49+n38w1u9F6yI4TVvxM/aFfDsJ674mftCvY+JY/EvP+C/mGwXovWNOwprvip+0K8ZhTXG++rnGTnCu419J9pczorx7w2a9CxB2F9ofF1HaFdKXDm0I3B3pEj7s7JrpGH7CD/6Xca2k+0uJ0lvMNsRNvM2qf4ClmDttNrqZk7Ril17XsvvxHtyOF/Jx/NMpt5m1b/AVciYmN4VZjadpdrC3lvQO5MUusLeW9A7kxXrwIQhAIQhB4Ukg4ZJqT42p2Ujh4Y/UnxtQd1hWFXD6rXyd63VYVhVw+q18neqWs7YXNJ3SWMCkMauUYU2nhvWPaWnWHjGruxinQWYSMy+30BbxKC0SmrMIbWLqI12ZApDKZV5lPCHta+TGmPoyaRYNNdSunx7nAOIbcMXIcxPKvaUtf0eWtWvqq7mLTqHY4o3UzQ8OdK9jXGYPIucRf8ARbmuyrOnxpjFhVWxw7Q2VwjuxRkaXtbyB114Cs6XNipM/Mrur6nFkvEcJ2V6rp8R72X34jnNvGY3G69RHtU2Rq7WpYslOyF7ywioj2yPEdjEDkcOI5QvK7z1h7baOkkr2riVKeFHeFYrKG0NY2LOAHXydzVb595m1b/CVT9izgB18nc1XCfeZtW/wFb2H7dWNm75drC3lvQO5MUusLeW9A7kxUqIIQhAIQhB4Ujh4Y/UnxtTwpHDwx+pPjag7rCsKOH1Wvk71uqwvCfh9Vr5O9Udb2QuaTulCiCd2TACQk0acWZPikLH36tTbovtnWW0tCj2hZzb7swvyldLFtaO8CRxDbjeWi833ZFxq60PORWrzTgrUi/MvqrOax9zDjDJlXaKhUimhvKawUqpRji07rc5OMbE7qBR5aQ3XZbuTLd1KzOpVHfRXr2cJGUiszBmSre5rMUYgvc55IGXMMnQVwmsBzS5rh9JpLXceUG4qy0sEkLi6NxaSLiRxheSuABvznOTnJ5V3XBTj1jq4tmty6eig11EWlLpGHqzLSTZkMkbnEi9VKezRjG7NeubYJrtPl1XNFlZkYosgT+sobklqGXLqI2czO7UNizgB18nc1XCo3ibVv8AAVUNi3gDtfJ3NVvqN5l1b/AV9Bh+3Vi5u+Xawt5b0DuTFLrC3lvQO5MVKiCEIQCEIQeFIouGP1J8bU9KRRcMfqT42oJCwzCfh9Vr5O9bmsMwn4fVa+TvVHXdkLmj7pQ41LhdcokalRrDu2KmlPUkJnSzEpHCU2oioOU7pdoWWgTuAJDQOTuByv4p6KWQ+IZtfFi3f/fNK42C9fOOvkS3FWr5YtMdFauPjE9UwwAhV+3qUsF4OTMn0Ul4S22o8ZuVdZaxanR5jmYupDq14N15uUiCQXZVBtEYrioYrLll0vxnq0b03jomWm8XKsVedMKqrJSuZ16m5byi47NR2LeAO/iJO5qt1TvMurf4CqjsW8Adr5O5qt1TvMurf4Ct/B9uv9MbN3y72FvLegdyYpdYW8t6B3JipUQQhCAQhCDwpDHwx+pPjanxSGPhj9SfG1BJWGYT8PqtfJ3rc1heFHD6rXyd6o63shc0ndKJGVJjKiRlSYysO8NeqZEU6s1l5CSQNvT6zYyLlxjj+XV3ef49F0sSxBIzHcbhfcAFJmptrcW5+QpfZdsuhbi5CM9x4iu0to45LicpWvM4uMcfVmRGTl19E6G65R6ggHIooq/tXOWqFyr2vGyatJ3S21uKoFp2oCCl1XWXJPU1RKgtqZiOKauCN90W0JMYlLJGlNWwFyJLPyKCtJt1TWvEdFflUSRNaynuSuZTVjZFM7tT2LeAO18nc1W2q3mXVv8AAVUtizgB18nc1W2q3mXVv8BX0OH7df6YmbvlIsLeW9A7kxS6wt5b0DuTFSoghCEAhCEHhSBh/bH6o+NqflV6/wDbH6o+NqCYsKwp4fVa+TvW6rCcKuH1Wvk71S1vbC5pO6UKMqRGVEYVIjcsa8NWsnllRBzgr3ZtmNLVnlnVWKQrtZtsN2q/GzX/ACUmDjHqizcp9EirhaxwDjitxgHOAvLW35TdxpZWVrGyObG4vYDcx5FxcOW5R7StjHSZ1RlUGfLG+1U2HH7yei0V4+0EjE6DUKr8yVjhCbUVV6iB95XB8q+GypHWXs9IP6BgKYywjFVfpK25S5bVyZ1qYrREM7JE7ltrMAvVbqc6cWjV4ySSuvK8n1ex6NV2LOAHXydzVbK0+wl+4/wlVPYs4AdfJ3NVntKS6KQf4JD1NK28P26snN3yn2FvLegdyYpbYJ9izoHcmSlRBCEIBCEIPCq48/tbtV/e1WMqtTH9rdqv72oJ4WJYb0TobQqMYXCR5ljPE5j8oI/MfJba3MoNrWHT1jQ2eNsgb7pN4e37rhlCgz4vmV2hNhyfLtuwVpXZjlrX+zWztCTtnL0bG9n6EvbOVCdFknwuxq6R5ZZHIpUdSQtLGx1QaEnbOX0Nj2g0JO1cop+H5PMfv4SRrcfiWa7eSvQ9aVuAodCTtXL3cDQ6EnauUc/Dcs+8fv4dxr8ce0s2x14XrStwVFoydq5G4Ki0ZO1cufpmXzH7+Hv1DH4n9/LMy9czItQ3A0OhJ2rl8nY/odCTtXLqPhuXzH7+Hk6/H4lmHpFy+H1ZWonY8oNCTtnL5OxzQaEnbOU1dDkj3hFOsxz7SySaa9RyVsR2NrP0Je2cutJsfWfE4OEJeRlAle57b/u5j81JGjv5hxOqp4lx2N6J8VnsxxcZXvlaDnxDcGn53X9Sd2gb2Sat4/7SpUj8UfkAl1ou9m4Zb3XMF3K4gLTpXjWK+Gfa3KZk6sIexb0DuTFRbOixY2j7ApS6chCEIBCEIPCqxUn9rdqv72qzlU+2KsRVJNxJdHc1ozk44QOWZl6XBV818j/ekxBox3X/AIivn2Z94ud997j/AFXu0h+Z2j6w6wvPSmaTesJEDDoM+bQe9e40OhH2bPJNg89KZpN6wj0pmk3rCR40OhH2bPJGNDoR9mzyXvEPPSmaTesI9KZpN6wkeNDoR9mzyRjQ6EfZs8k4h56UzSb1hHpTNJvWEjxodCPs2eSMaHQj7NnknEPPSmaTesI9KZpN6wkeNDoR9mzyRjQ6EfZs8k4h56UzSb1hHpTNJvWEjxodCPs2eSMaHQj7NnknEOnVsYzvaP8AMFx9ZtdkjBf/AIhkYOlyWNkiGZkY6GMH9F29YDlXmwmi/OTeTn5OgLjHHt07Wj3YjjOPFjkZB8gT1qPHVPlOLFlJzv8Aqt8yrFZVnCFt3HnJOck5yV4JrG3C5fSEIBCEIBCEIBIbawdE7w8EtcAReORPkIKYcD5OcPUF5uPl5w9QV0Qgpe4+XnD1BG4+XnD1BXRCCl7j5ecPUEbj5ecPUFdEIKXuPl5w9QRuPl5w9QV0Qgpe4+XnD1BG4+XnD1BXRCCl7j5ecPUEbj5ecPUFdEIKXuPl5w9QRuPl5w9QV0QgpzMD5OOQ9QU2mwQYPfJd945OpWRCCPTULIxc0AKQhCAQhCAQh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301" name="Picture 13"/>
          <p:cNvPicPr>
            <a:picLocks noChangeAspect="1" noChangeArrowheads="1"/>
          </p:cNvPicPr>
          <p:nvPr/>
        </p:nvPicPr>
        <p:blipFill>
          <a:blip r:embed="rId13" cstate="print"/>
          <a:srcRect/>
          <a:stretch>
            <a:fillRect/>
          </a:stretch>
        </p:blipFill>
        <p:spPr bwMode="auto">
          <a:xfrm>
            <a:off x="5652120" y="944166"/>
            <a:ext cx="720080"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2204864"/>
            <a:ext cx="6264696" cy="2369880"/>
          </a:xfrm>
          <a:prstGeom prst="rect">
            <a:avLst/>
          </a:prstGeom>
          <a:noFill/>
        </p:spPr>
        <p:txBody>
          <a:bodyPr wrap="square" rtlCol="0">
            <a:spAutoFit/>
          </a:bodyPr>
          <a:lstStyle/>
          <a:p>
            <a:pPr algn="ctr"/>
            <a:r>
              <a:rPr lang="es-ES" sz="3600" b="1" i="1" dirty="0" smtClean="0">
                <a:solidFill>
                  <a:schemeClr val="tx1">
                    <a:lumMod val="50000"/>
                    <a:lumOff val="50000"/>
                  </a:schemeClr>
                </a:solidFill>
              </a:rPr>
              <a:t>Ahora que tenemos un archivo electrónico ¿podemos pedir más?</a:t>
            </a:r>
          </a:p>
          <a:p>
            <a:pPr algn="ctr"/>
            <a:r>
              <a:rPr lang="es-ES" sz="4000" b="1" i="1" dirty="0" smtClean="0">
                <a:solidFill>
                  <a:schemeClr val="tx1">
                    <a:lumMod val="50000"/>
                    <a:lumOff val="50000"/>
                  </a:schemeClr>
                </a:solidFill>
              </a:rPr>
              <a:t>“¡INTELIGENCIA!”</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Gestión documental inteligente</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2308324"/>
          </a:xfrm>
          <a:prstGeom prst="rect">
            <a:avLst/>
          </a:prstGeom>
          <a:noFill/>
        </p:spPr>
        <p:txBody>
          <a:bodyPr wrap="square" rtlCol="0">
            <a:spAutoFit/>
          </a:bodyPr>
          <a:lstStyle/>
          <a:p>
            <a:r>
              <a:rPr lang="es-ES" b="1" dirty="0" smtClean="0"/>
              <a:t>OCR</a:t>
            </a:r>
          </a:p>
          <a:p>
            <a:pPr algn="just"/>
            <a:r>
              <a:rPr lang="es-ES" dirty="0" smtClean="0"/>
              <a:t>Ahora que tenemos documentos electrónicos, podríamos enseñar a un ordenador a realizar tareas rutinarias pero muy costosas con la documentación incorporada al archivo electrónico. </a:t>
            </a:r>
          </a:p>
          <a:p>
            <a:pPr algn="just"/>
            <a:r>
              <a:rPr lang="es-ES" dirty="0" smtClean="0"/>
              <a:t>Para poder realizar esto es necesario aplicar al documento digitalizado un nuevo procesamiento, un </a:t>
            </a:r>
            <a:r>
              <a:rPr lang="es-ES" b="1" dirty="0" smtClean="0"/>
              <a:t>OCR.</a:t>
            </a:r>
          </a:p>
          <a:p>
            <a:endParaRPr lang="es-ES" b="1" dirty="0"/>
          </a:p>
          <a:p>
            <a:r>
              <a:rPr lang="es-ES" b="1" dirty="0" smtClean="0"/>
              <a:t>Esto nos permitirá que un ordenador pueda leerlo y….</a:t>
            </a:r>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 name="18 CuadroTexto"/>
          <p:cNvSpPr txBox="1"/>
          <p:nvPr/>
        </p:nvSpPr>
        <p:spPr>
          <a:xfrm>
            <a:off x="1403648" y="3645024"/>
            <a:ext cx="6264696" cy="1754326"/>
          </a:xfrm>
          <a:prstGeom prst="rect">
            <a:avLst/>
          </a:prstGeom>
          <a:noFill/>
        </p:spPr>
        <p:txBody>
          <a:bodyPr wrap="square" rtlCol="0">
            <a:spAutoFit/>
          </a:bodyPr>
          <a:lstStyle/>
          <a:p>
            <a:pPr algn="ctr"/>
            <a:r>
              <a:rPr lang="es-ES" sz="3600" b="1" i="1" dirty="0">
                <a:solidFill>
                  <a:schemeClr val="tx1">
                    <a:lumMod val="50000"/>
                    <a:lumOff val="50000"/>
                  </a:schemeClr>
                </a:solidFill>
              </a:rPr>
              <a:t>¡¡QUE PUEDA SER LOCALIZADO BUSCANDO POR SU CONTENIDO</a:t>
            </a:r>
            <a:r>
              <a:rPr lang="es-ES" sz="3600" b="1" i="1" dirty="0" smtClean="0">
                <a:solidFill>
                  <a:schemeClr val="tx1">
                    <a:lumMod val="50000"/>
                    <a:lumOff val="50000"/>
                  </a:schemeClr>
                </a:solidFill>
              </a:rPr>
              <a:t>!!</a:t>
            </a:r>
            <a:endParaRPr lang="es-ES" sz="3600" b="1"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1200329"/>
          </a:xfrm>
          <a:prstGeom prst="rect">
            <a:avLst/>
          </a:prstGeom>
          <a:noFill/>
        </p:spPr>
        <p:txBody>
          <a:bodyPr wrap="square" rtlCol="0">
            <a:spAutoFit/>
          </a:bodyPr>
          <a:lstStyle/>
          <a:p>
            <a:r>
              <a:rPr lang="es-ES" sz="3600" b="1" i="1" dirty="0" smtClean="0">
                <a:solidFill>
                  <a:schemeClr val="tx1">
                    <a:lumMod val="50000"/>
                    <a:lumOff val="50000"/>
                  </a:schemeClr>
                </a:solidFill>
              </a:rPr>
              <a:t>Módulos disponibles y casos de </a:t>
            </a:r>
            <a:r>
              <a:rPr lang="es-ES" sz="3600" b="1" i="1" dirty="0" err="1" smtClean="0">
                <a:solidFill>
                  <a:schemeClr val="tx1">
                    <a:lumMod val="50000"/>
                    <a:lumOff val="50000"/>
                  </a:schemeClr>
                </a:solidFill>
              </a:rPr>
              <a:t>exito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31" name="30 Grupo"/>
          <p:cNvGrpSpPr/>
          <p:nvPr/>
        </p:nvGrpSpPr>
        <p:grpSpPr>
          <a:xfrm>
            <a:off x="395536" y="1916832"/>
            <a:ext cx="3824151" cy="2542592"/>
            <a:chOff x="539552" y="814400"/>
            <a:chExt cx="8064896" cy="4941168"/>
          </a:xfrm>
        </p:grpSpPr>
        <p:sp>
          <p:nvSpPr>
            <p:cNvPr id="16" name="19 Elipse"/>
            <p:cNvSpPr/>
            <p:nvPr/>
          </p:nvSpPr>
          <p:spPr>
            <a:xfrm>
              <a:off x="5580112" y="3379304"/>
              <a:ext cx="3024336" cy="1944216"/>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17" name="Picture 8"/>
            <p:cNvPicPr>
              <a:picLocks noChangeAspect="1" noChangeArrowheads="1"/>
            </p:cNvPicPr>
            <p:nvPr/>
          </p:nvPicPr>
          <p:blipFill>
            <a:blip r:embed="rId3" cstate="print"/>
            <a:srcRect/>
            <a:stretch>
              <a:fillRect/>
            </a:stretch>
          </p:blipFill>
          <p:spPr bwMode="auto">
            <a:xfrm>
              <a:off x="539552" y="814400"/>
              <a:ext cx="1102733" cy="1844824"/>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2051720" y="1363080"/>
              <a:ext cx="1276350" cy="895350"/>
            </a:xfrm>
            <a:prstGeom prst="rect">
              <a:avLst/>
            </a:prstGeom>
            <a:noFill/>
            <a:ln w="9525">
              <a:noFill/>
              <a:miter lim="800000"/>
              <a:headEnd/>
              <a:tailEnd/>
            </a:ln>
          </p:spPr>
        </p:pic>
        <p:pic>
          <p:nvPicPr>
            <p:cNvPr id="20" name="Picture 3"/>
            <p:cNvPicPr>
              <a:picLocks noChangeAspect="1" noChangeArrowheads="1"/>
            </p:cNvPicPr>
            <p:nvPr/>
          </p:nvPicPr>
          <p:blipFill>
            <a:blip r:embed="rId5" cstate="print"/>
            <a:srcRect/>
            <a:stretch>
              <a:fillRect/>
            </a:stretch>
          </p:blipFill>
          <p:spPr bwMode="auto">
            <a:xfrm>
              <a:off x="3923928" y="2731232"/>
              <a:ext cx="1349313" cy="792088"/>
            </a:xfrm>
            <a:prstGeom prst="rect">
              <a:avLst/>
            </a:prstGeom>
            <a:noFill/>
            <a:ln w="9525">
              <a:noFill/>
              <a:miter lim="800000"/>
              <a:headEnd/>
              <a:tailEnd/>
            </a:ln>
          </p:spPr>
        </p:pic>
        <p:pic>
          <p:nvPicPr>
            <p:cNvPr id="21" name="Picture 6"/>
            <p:cNvPicPr>
              <a:picLocks noChangeAspect="1" noChangeArrowheads="1"/>
            </p:cNvPicPr>
            <p:nvPr/>
          </p:nvPicPr>
          <p:blipFill>
            <a:blip r:embed="rId6" cstate="print"/>
            <a:srcRect/>
            <a:stretch>
              <a:fillRect/>
            </a:stretch>
          </p:blipFill>
          <p:spPr bwMode="auto">
            <a:xfrm>
              <a:off x="5940152" y="3739344"/>
              <a:ext cx="1224136" cy="1114148"/>
            </a:xfrm>
            <a:prstGeom prst="rect">
              <a:avLst/>
            </a:prstGeom>
            <a:noFill/>
            <a:ln w="9525">
              <a:noFill/>
              <a:miter lim="800000"/>
              <a:headEnd/>
              <a:tailEnd/>
            </a:ln>
          </p:spPr>
        </p:pic>
        <p:sp>
          <p:nvSpPr>
            <p:cNvPr id="22" name="12 Flecha doblada hacia arriba"/>
            <p:cNvSpPr/>
            <p:nvPr/>
          </p:nvSpPr>
          <p:spPr>
            <a:xfrm rot="5400000">
              <a:off x="2699792" y="2443200"/>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23" name="13 Flecha doblada hacia arriba"/>
            <p:cNvSpPr/>
            <p:nvPr/>
          </p:nvSpPr>
          <p:spPr>
            <a:xfrm rot="5400000">
              <a:off x="4644008" y="3667336"/>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27" name="23 Imagen" descr="Sin título-4.gif"/>
            <p:cNvPicPr>
              <a:picLocks noChangeAspect="1"/>
            </p:cNvPicPr>
            <p:nvPr/>
          </p:nvPicPr>
          <p:blipFill>
            <a:blip r:embed="rId7" cstate="print"/>
            <a:stretch>
              <a:fillRect/>
            </a:stretch>
          </p:blipFill>
          <p:spPr>
            <a:xfrm>
              <a:off x="5724128" y="4531432"/>
              <a:ext cx="1630099" cy="1224136"/>
            </a:xfrm>
            <a:prstGeom prst="rect">
              <a:avLst/>
            </a:prstGeom>
          </p:spPr>
        </p:pic>
        <p:pic>
          <p:nvPicPr>
            <p:cNvPr id="28" name="Picture 2"/>
            <p:cNvPicPr>
              <a:picLocks noChangeAspect="1" noChangeArrowheads="1"/>
            </p:cNvPicPr>
            <p:nvPr/>
          </p:nvPicPr>
          <p:blipFill>
            <a:blip r:embed="rId8" cstate="print"/>
            <a:srcRect/>
            <a:stretch>
              <a:fillRect/>
            </a:stretch>
          </p:blipFill>
          <p:spPr bwMode="auto">
            <a:xfrm>
              <a:off x="1691680" y="3955368"/>
              <a:ext cx="1008112" cy="1008112"/>
            </a:xfrm>
            <a:prstGeom prst="rect">
              <a:avLst/>
            </a:prstGeom>
            <a:noFill/>
            <a:ln w="9525">
              <a:noFill/>
              <a:miter lim="800000"/>
              <a:headEnd/>
              <a:tailEnd/>
            </a:ln>
          </p:spPr>
        </p:pic>
        <p:sp>
          <p:nvSpPr>
            <p:cNvPr id="29" name="17 Flecha derecha"/>
            <p:cNvSpPr/>
            <p:nvPr/>
          </p:nvSpPr>
          <p:spPr>
            <a:xfrm>
              <a:off x="3131840" y="4171392"/>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30" name="Picture 8"/>
            <p:cNvPicPr>
              <a:picLocks noChangeAspect="1" noChangeArrowheads="1"/>
            </p:cNvPicPr>
            <p:nvPr/>
          </p:nvPicPr>
          <p:blipFill>
            <a:blip r:embed="rId3" cstate="print"/>
            <a:srcRect/>
            <a:stretch>
              <a:fillRect/>
            </a:stretch>
          </p:blipFill>
          <p:spPr bwMode="auto">
            <a:xfrm>
              <a:off x="611560" y="3739344"/>
              <a:ext cx="1102733" cy="1844824"/>
            </a:xfrm>
            <a:prstGeom prst="rect">
              <a:avLst/>
            </a:prstGeom>
            <a:noFill/>
            <a:ln w="9525">
              <a:noFill/>
              <a:miter lim="800000"/>
              <a:headEnd/>
              <a:tailEnd/>
            </a:ln>
          </p:spPr>
        </p:pic>
      </p:grpSp>
      <p:pic>
        <p:nvPicPr>
          <p:cNvPr id="32" name="31 Imagen"/>
          <p:cNvPicPr/>
          <p:nvPr/>
        </p:nvPicPr>
        <p:blipFill>
          <a:blip r:embed="rId9" cstate="print"/>
          <a:srcRect/>
          <a:stretch>
            <a:fillRect/>
          </a:stretch>
        </p:blipFill>
        <p:spPr bwMode="auto">
          <a:xfrm>
            <a:off x="4427984" y="2852936"/>
            <a:ext cx="4248472" cy="3528392"/>
          </a:xfrm>
          <a:prstGeom prst="rect">
            <a:avLst/>
          </a:prstGeom>
          <a:noFill/>
          <a:ln w="9525">
            <a:noFill/>
            <a:miter lim="800000"/>
            <a:headEnd/>
            <a:tailEnd/>
          </a:ln>
        </p:spPr>
      </p:pic>
      <p:sp>
        <p:nvSpPr>
          <p:cNvPr id="33" name="32 CuadroTexto"/>
          <p:cNvSpPr txBox="1"/>
          <p:nvPr/>
        </p:nvSpPr>
        <p:spPr>
          <a:xfrm>
            <a:off x="323528" y="1268760"/>
            <a:ext cx="2574487" cy="461665"/>
          </a:xfrm>
          <a:prstGeom prst="rect">
            <a:avLst/>
          </a:prstGeom>
          <a:noFill/>
        </p:spPr>
        <p:txBody>
          <a:bodyPr wrap="none" rtlCol="0">
            <a:spAutoFit/>
          </a:bodyPr>
          <a:lstStyle/>
          <a:p>
            <a:r>
              <a:rPr lang="es-ES" sz="2400" b="1" dirty="0" smtClean="0"/>
              <a:t>Recursos humanos</a:t>
            </a:r>
            <a:endParaRPr lang="es-E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1200329"/>
          </a:xfrm>
          <a:prstGeom prst="rect">
            <a:avLst/>
          </a:prstGeom>
          <a:noFill/>
        </p:spPr>
        <p:txBody>
          <a:bodyPr wrap="square" rtlCol="0">
            <a:spAutoFit/>
          </a:bodyPr>
          <a:lstStyle/>
          <a:p>
            <a:r>
              <a:rPr lang="es-ES" sz="3600" b="1" i="1" dirty="0" smtClean="0">
                <a:solidFill>
                  <a:schemeClr val="tx1">
                    <a:lumMod val="50000"/>
                    <a:lumOff val="50000"/>
                  </a:schemeClr>
                </a:solidFill>
              </a:rPr>
              <a:t>Módulos disponibles y casos de </a:t>
            </a:r>
            <a:r>
              <a:rPr lang="es-ES" sz="3600" b="1" i="1" dirty="0" err="1" smtClean="0">
                <a:solidFill>
                  <a:schemeClr val="tx1">
                    <a:lumMod val="50000"/>
                    <a:lumOff val="50000"/>
                  </a:schemeClr>
                </a:solidFill>
              </a:rPr>
              <a:t>exito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2" name="30 Grupo"/>
          <p:cNvGrpSpPr/>
          <p:nvPr/>
        </p:nvGrpSpPr>
        <p:grpSpPr>
          <a:xfrm>
            <a:off x="395536" y="1916832"/>
            <a:ext cx="3824151" cy="2542592"/>
            <a:chOff x="539552" y="814400"/>
            <a:chExt cx="8064896" cy="4941168"/>
          </a:xfrm>
        </p:grpSpPr>
        <p:sp>
          <p:nvSpPr>
            <p:cNvPr id="16" name="19 Elipse"/>
            <p:cNvSpPr/>
            <p:nvPr/>
          </p:nvSpPr>
          <p:spPr>
            <a:xfrm>
              <a:off x="5580112" y="3379304"/>
              <a:ext cx="3024336" cy="1944216"/>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17" name="Picture 8"/>
            <p:cNvPicPr>
              <a:picLocks noChangeAspect="1" noChangeArrowheads="1"/>
            </p:cNvPicPr>
            <p:nvPr/>
          </p:nvPicPr>
          <p:blipFill>
            <a:blip r:embed="rId3" cstate="print"/>
            <a:srcRect/>
            <a:stretch>
              <a:fillRect/>
            </a:stretch>
          </p:blipFill>
          <p:spPr bwMode="auto">
            <a:xfrm>
              <a:off x="539552" y="814400"/>
              <a:ext cx="1102733" cy="1844824"/>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2051720" y="1363080"/>
              <a:ext cx="1276350" cy="895350"/>
            </a:xfrm>
            <a:prstGeom prst="rect">
              <a:avLst/>
            </a:prstGeom>
            <a:noFill/>
            <a:ln w="9525">
              <a:noFill/>
              <a:miter lim="800000"/>
              <a:headEnd/>
              <a:tailEnd/>
            </a:ln>
          </p:spPr>
        </p:pic>
        <p:pic>
          <p:nvPicPr>
            <p:cNvPr id="20" name="Picture 3"/>
            <p:cNvPicPr>
              <a:picLocks noChangeAspect="1" noChangeArrowheads="1"/>
            </p:cNvPicPr>
            <p:nvPr/>
          </p:nvPicPr>
          <p:blipFill>
            <a:blip r:embed="rId5" cstate="print"/>
            <a:srcRect/>
            <a:stretch>
              <a:fillRect/>
            </a:stretch>
          </p:blipFill>
          <p:spPr bwMode="auto">
            <a:xfrm>
              <a:off x="3923928" y="2731232"/>
              <a:ext cx="1349313" cy="792088"/>
            </a:xfrm>
            <a:prstGeom prst="rect">
              <a:avLst/>
            </a:prstGeom>
            <a:noFill/>
            <a:ln w="9525">
              <a:noFill/>
              <a:miter lim="800000"/>
              <a:headEnd/>
              <a:tailEnd/>
            </a:ln>
          </p:spPr>
        </p:pic>
        <p:pic>
          <p:nvPicPr>
            <p:cNvPr id="21" name="Picture 6"/>
            <p:cNvPicPr>
              <a:picLocks noChangeAspect="1" noChangeArrowheads="1"/>
            </p:cNvPicPr>
            <p:nvPr/>
          </p:nvPicPr>
          <p:blipFill>
            <a:blip r:embed="rId6" cstate="print"/>
            <a:srcRect/>
            <a:stretch>
              <a:fillRect/>
            </a:stretch>
          </p:blipFill>
          <p:spPr bwMode="auto">
            <a:xfrm>
              <a:off x="5940152" y="3739344"/>
              <a:ext cx="1224136" cy="1114148"/>
            </a:xfrm>
            <a:prstGeom prst="rect">
              <a:avLst/>
            </a:prstGeom>
            <a:noFill/>
            <a:ln w="9525">
              <a:noFill/>
              <a:miter lim="800000"/>
              <a:headEnd/>
              <a:tailEnd/>
            </a:ln>
          </p:spPr>
        </p:pic>
        <p:sp>
          <p:nvSpPr>
            <p:cNvPr id="22" name="12 Flecha doblada hacia arriba"/>
            <p:cNvSpPr/>
            <p:nvPr/>
          </p:nvSpPr>
          <p:spPr>
            <a:xfrm rot="5400000">
              <a:off x="2699792" y="2443200"/>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23" name="13 Flecha doblada hacia arriba"/>
            <p:cNvSpPr/>
            <p:nvPr/>
          </p:nvSpPr>
          <p:spPr>
            <a:xfrm rot="5400000">
              <a:off x="4644008" y="3667336"/>
              <a:ext cx="1080120" cy="936104"/>
            </a:xfrm>
            <a:prstGeom prst="bentUpArrow">
              <a:avLst>
                <a:gd name="adj1" fmla="val 17026"/>
                <a:gd name="adj2" fmla="val 25000"/>
                <a:gd name="adj3" fmla="val 28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27" name="23 Imagen" descr="Sin título-4.gif"/>
            <p:cNvPicPr>
              <a:picLocks noChangeAspect="1"/>
            </p:cNvPicPr>
            <p:nvPr/>
          </p:nvPicPr>
          <p:blipFill>
            <a:blip r:embed="rId7" cstate="print"/>
            <a:stretch>
              <a:fillRect/>
            </a:stretch>
          </p:blipFill>
          <p:spPr>
            <a:xfrm>
              <a:off x="5724128" y="4531432"/>
              <a:ext cx="1630099" cy="1224136"/>
            </a:xfrm>
            <a:prstGeom prst="rect">
              <a:avLst/>
            </a:prstGeom>
          </p:spPr>
        </p:pic>
        <p:pic>
          <p:nvPicPr>
            <p:cNvPr id="28" name="Picture 2"/>
            <p:cNvPicPr>
              <a:picLocks noChangeAspect="1" noChangeArrowheads="1"/>
            </p:cNvPicPr>
            <p:nvPr/>
          </p:nvPicPr>
          <p:blipFill>
            <a:blip r:embed="rId8" cstate="print"/>
            <a:srcRect/>
            <a:stretch>
              <a:fillRect/>
            </a:stretch>
          </p:blipFill>
          <p:spPr bwMode="auto">
            <a:xfrm>
              <a:off x="1691680" y="3955368"/>
              <a:ext cx="1008112" cy="1008112"/>
            </a:xfrm>
            <a:prstGeom prst="rect">
              <a:avLst/>
            </a:prstGeom>
            <a:noFill/>
            <a:ln w="9525">
              <a:noFill/>
              <a:miter lim="800000"/>
              <a:headEnd/>
              <a:tailEnd/>
            </a:ln>
          </p:spPr>
        </p:pic>
        <p:sp>
          <p:nvSpPr>
            <p:cNvPr id="29" name="17 Flecha derecha"/>
            <p:cNvSpPr/>
            <p:nvPr/>
          </p:nvSpPr>
          <p:spPr>
            <a:xfrm>
              <a:off x="3131840" y="4171392"/>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pic>
          <p:nvPicPr>
            <p:cNvPr id="30" name="Picture 8"/>
            <p:cNvPicPr>
              <a:picLocks noChangeAspect="1" noChangeArrowheads="1"/>
            </p:cNvPicPr>
            <p:nvPr/>
          </p:nvPicPr>
          <p:blipFill>
            <a:blip r:embed="rId3" cstate="print"/>
            <a:srcRect/>
            <a:stretch>
              <a:fillRect/>
            </a:stretch>
          </p:blipFill>
          <p:spPr bwMode="auto">
            <a:xfrm>
              <a:off x="611560" y="3739344"/>
              <a:ext cx="1102733" cy="1844824"/>
            </a:xfrm>
            <a:prstGeom prst="rect">
              <a:avLst/>
            </a:prstGeom>
            <a:noFill/>
            <a:ln w="9525">
              <a:noFill/>
              <a:miter lim="800000"/>
              <a:headEnd/>
              <a:tailEnd/>
            </a:ln>
          </p:spPr>
        </p:pic>
      </p:grpSp>
      <p:sp>
        <p:nvSpPr>
          <p:cNvPr id="33" name="32 CuadroTexto"/>
          <p:cNvSpPr txBox="1"/>
          <p:nvPr/>
        </p:nvSpPr>
        <p:spPr>
          <a:xfrm>
            <a:off x="323528" y="1268760"/>
            <a:ext cx="1786258" cy="461665"/>
          </a:xfrm>
          <a:prstGeom prst="rect">
            <a:avLst/>
          </a:prstGeom>
          <a:noFill/>
        </p:spPr>
        <p:txBody>
          <a:bodyPr wrap="none" rtlCol="0">
            <a:spAutoFit/>
          </a:bodyPr>
          <a:lstStyle/>
          <a:p>
            <a:r>
              <a:rPr lang="es-ES" sz="2400" b="1" dirty="0" smtClean="0"/>
              <a:t>Proveedores</a:t>
            </a:r>
            <a:endParaRPr lang="es-ES" sz="2400" b="1" dirty="0"/>
          </a:p>
        </p:txBody>
      </p:sp>
      <p:pic>
        <p:nvPicPr>
          <p:cNvPr id="31" name="30 Imagen"/>
          <p:cNvPicPr/>
          <p:nvPr/>
        </p:nvPicPr>
        <p:blipFill>
          <a:blip r:embed="rId9" cstate="print"/>
          <a:srcRect/>
          <a:stretch>
            <a:fillRect/>
          </a:stretch>
        </p:blipFill>
        <p:spPr bwMode="auto">
          <a:xfrm>
            <a:off x="4355976" y="2564904"/>
            <a:ext cx="403244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1200329"/>
          </a:xfrm>
          <a:prstGeom prst="rect">
            <a:avLst/>
          </a:prstGeom>
          <a:noFill/>
        </p:spPr>
        <p:txBody>
          <a:bodyPr wrap="square" rtlCol="0">
            <a:spAutoFit/>
          </a:bodyPr>
          <a:lstStyle/>
          <a:p>
            <a:r>
              <a:rPr lang="es-ES" sz="3600" b="1" i="1" dirty="0" smtClean="0">
                <a:solidFill>
                  <a:schemeClr val="tx1">
                    <a:lumMod val="50000"/>
                    <a:lumOff val="50000"/>
                  </a:schemeClr>
                </a:solidFill>
              </a:rPr>
              <a:t>Módulos disponibles y casos de </a:t>
            </a:r>
            <a:r>
              <a:rPr lang="es-ES" sz="3600" b="1" i="1" dirty="0" err="1" smtClean="0">
                <a:solidFill>
                  <a:schemeClr val="tx1">
                    <a:lumMod val="50000"/>
                    <a:lumOff val="50000"/>
                  </a:schemeClr>
                </a:solidFill>
              </a:rPr>
              <a:t>exito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323528" y="1268760"/>
            <a:ext cx="4629729" cy="461665"/>
          </a:xfrm>
          <a:prstGeom prst="rect">
            <a:avLst/>
          </a:prstGeom>
          <a:noFill/>
        </p:spPr>
        <p:txBody>
          <a:bodyPr wrap="none" rtlCol="0">
            <a:spAutoFit/>
          </a:bodyPr>
          <a:lstStyle/>
          <a:p>
            <a:r>
              <a:rPr lang="es-ES" sz="2400" b="1" dirty="0" smtClean="0"/>
              <a:t>Registro de documentos y custodia</a:t>
            </a:r>
            <a:endParaRPr lang="es-ES" sz="2400" b="1" dirty="0"/>
          </a:p>
        </p:txBody>
      </p:sp>
      <p:sp>
        <p:nvSpPr>
          <p:cNvPr id="34" name="33 Hexágono"/>
          <p:cNvSpPr/>
          <p:nvPr/>
        </p:nvSpPr>
        <p:spPr>
          <a:xfrm>
            <a:off x="971600" y="1916832"/>
            <a:ext cx="2592288" cy="115212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smtClean="0"/>
              <a:t>Registro telemático</a:t>
            </a:r>
            <a:endParaRPr lang="es-ES" sz="2400" dirty="0"/>
          </a:p>
        </p:txBody>
      </p:sp>
      <p:sp>
        <p:nvSpPr>
          <p:cNvPr id="35" name="34 Flecha izquierda y derecha"/>
          <p:cNvSpPr/>
          <p:nvPr/>
        </p:nvSpPr>
        <p:spPr>
          <a:xfrm>
            <a:off x="3635896" y="2204864"/>
            <a:ext cx="2088232"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redondeado"/>
          <p:cNvSpPr/>
          <p:nvPr/>
        </p:nvSpPr>
        <p:spPr>
          <a:xfrm>
            <a:off x="5940152" y="1916832"/>
            <a:ext cx="2664296"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Gestor documental</a:t>
            </a:r>
            <a:endParaRPr lang="es-ES" dirty="0"/>
          </a:p>
        </p:txBody>
      </p:sp>
      <p:sp>
        <p:nvSpPr>
          <p:cNvPr id="37" name="36 CuadroTexto"/>
          <p:cNvSpPr txBox="1"/>
          <p:nvPr/>
        </p:nvSpPr>
        <p:spPr>
          <a:xfrm>
            <a:off x="3635896" y="1630541"/>
            <a:ext cx="2088232" cy="646331"/>
          </a:xfrm>
          <a:prstGeom prst="rect">
            <a:avLst/>
          </a:prstGeom>
          <a:noFill/>
        </p:spPr>
        <p:txBody>
          <a:bodyPr wrap="square" rtlCol="0">
            <a:spAutoFit/>
          </a:bodyPr>
          <a:lstStyle/>
          <a:p>
            <a:pPr algn="ctr"/>
            <a:r>
              <a:rPr lang="es-ES" dirty="0" smtClean="0"/>
              <a:t>Firma electrónica del documento</a:t>
            </a:r>
            <a:endParaRPr lang="es-ES" dirty="0"/>
          </a:p>
        </p:txBody>
      </p:sp>
      <p:sp>
        <p:nvSpPr>
          <p:cNvPr id="38" name="37 CuadroTexto"/>
          <p:cNvSpPr txBox="1"/>
          <p:nvPr/>
        </p:nvSpPr>
        <p:spPr>
          <a:xfrm>
            <a:off x="1835696" y="3068960"/>
            <a:ext cx="1944216" cy="369332"/>
          </a:xfrm>
          <a:prstGeom prst="rect">
            <a:avLst/>
          </a:prstGeom>
          <a:noFill/>
        </p:spPr>
        <p:txBody>
          <a:bodyPr wrap="square" rtlCol="0">
            <a:spAutoFit/>
          </a:bodyPr>
          <a:lstStyle/>
          <a:p>
            <a:r>
              <a:rPr lang="es-ES" dirty="0" smtClean="0"/>
              <a:t>Registra</a:t>
            </a:r>
            <a:endParaRPr lang="es-ES" dirty="0"/>
          </a:p>
        </p:txBody>
      </p:sp>
      <p:sp>
        <p:nvSpPr>
          <p:cNvPr id="39" name="38 CuadroTexto"/>
          <p:cNvSpPr txBox="1"/>
          <p:nvPr/>
        </p:nvSpPr>
        <p:spPr>
          <a:xfrm>
            <a:off x="6660232" y="3212976"/>
            <a:ext cx="1944216" cy="369332"/>
          </a:xfrm>
          <a:prstGeom prst="rect">
            <a:avLst/>
          </a:prstGeom>
          <a:noFill/>
        </p:spPr>
        <p:txBody>
          <a:bodyPr wrap="square" rtlCol="0">
            <a:spAutoFit/>
          </a:bodyPr>
          <a:lstStyle/>
          <a:p>
            <a:r>
              <a:rPr lang="es-ES" dirty="0" smtClean="0"/>
              <a:t>Custodia</a:t>
            </a:r>
            <a:endParaRPr lang="es-ES" dirty="0"/>
          </a:p>
        </p:txBody>
      </p:sp>
      <p:pic>
        <p:nvPicPr>
          <p:cNvPr id="40" name="39 Imagen"/>
          <p:cNvPicPr/>
          <p:nvPr/>
        </p:nvPicPr>
        <p:blipFill>
          <a:blip r:embed="rId3" cstate="print"/>
          <a:srcRect/>
          <a:stretch>
            <a:fillRect/>
          </a:stretch>
        </p:blipFill>
        <p:spPr bwMode="auto">
          <a:xfrm>
            <a:off x="2195736" y="3501008"/>
            <a:ext cx="511256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1200329"/>
          </a:xfrm>
          <a:prstGeom prst="rect">
            <a:avLst/>
          </a:prstGeom>
          <a:noFill/>
        </p:spPr>
        <p:txBody>
          <a:bodyPr wrap="square" rtlCol="0">
            <a:spAutoFit/>
          </a:bodyPr>
          <a:lstStyle/>
          <a:p>
            <a:r>
              <a:rPr lang="es-ES" sz="3600" b="1" i="1" dirty="0" smtClean="0">
                <a:solidFill>
                  <a:schemeClr val="tx1">
                    <a:lumMod val="50000"/>
                    <a:lumOff val="50000"/>
                  </a:schemeClr>
                </a:solidFill>
              </a:rPr>
              <a:t>Módulos disponibles y casos de </a:t>
            </a:r>
            <a:r>
              <a:rPr lang="es-ES" sz="3600" b="1" i="1" dirty="0" err="1" smtClean="0">
                <a:solidFill>
                  <a:schemeClr val="tx1">
                    <a:lumMod val="50000"/>
                    <a:lumOff val="50000"/>
                  </a:schemeClr>
                </a:solidFill>
              </a:rPr>
              <a:t>exito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4" name="AutoShape 2" descr="data:image/jpeg;base64,/9j/4AAQSkZJRgABAQAAAQABAAD/2wCEAAkGBhASERMUEhQUFRUWFxYXGBUVGRUVFxQWFxccFhUXFBQXGyceGBkjGRcUHy8gIygpLCwtFSAxNTAqNSYrLSkBCQoKDgwOGg8PGiwkHyQsLCwsLCwsLCk0LSwsMiwtKikvLC8tLCwsLDQsLCwpKSwsKSksLCosNSwtNSkpLCwsLP/AABEIALYBFAMBIgACEQEDEQH/xAAcAAEAAgMBAQEAAAAAAAAAAAAABQYDBAcCAQj/xABNEAABAwIDBAMIDwYGAAcAAAABAAIDBBEFEiEGEzFBB1FhFCIyVHGBkdIVFjNCUlNicoKSk6GxwdEjNVWisrMXQ4SUwvAkJTRzdIPh/8QAGgEBAAMBAQEAAAAAAAAAAAAAAAIDBAEFBv/EADERAAICAQIEAwUIAwAAAAAAAAABAhEDBBIhMUFRE2FxBRSh0fAVMmKBscHS4SKRkv/aAAwDAQACEQMRAD8A7iiIgCIiAIvL5AASSABxJ0A8pUTV7YUEXh1MQ0vYODj6G3QEwiptR0q0I0jE0p+RHbXqOcg+gFag2+r5bdz4e/yyE27ODQgL6vl1QwNoZrd9BTjsa0nz5s33WWCr2DrXxvdPXSvLQ5waC62YC/XogOiAoqp0Z1u8w+MEkmN0jDfscXD+VzR5la0AREQBERAEREAREQBERAEREAREQBERAEREAREQBERAEREAREQGriVcIY3SEEhttBa+pA5+Vc2wmrxPEZJ2irMLYyQWgBpykm2rRe9ud10rEafPFIz4THDzkafeuZbDS5cQmj5TRE+U2v8AqgN9+wVKTeqrJZndriT5LkkragwLCIvBhMh63XP4rG5tiR1FfFtWCJieokSceLRR6Q08bPMPyC8y7Qzng4N8g/VRyxSVUbTZz2A9Rc0H0EqaxwXQg8k31LrSzl8DHE6218vArPS6hw/7qoTAsYg3Ba6aIEONrvYO3rW9TYxTg+7Q/aR/qsskuKNEW7TK50au3ctfTk+5zZgOoOuP+IV7XPMNxGGHGpzvGbueK+YOblzggi7r2Gmf0q6+zlL8fD9oz9VSaDckkDQSSAALknQADiSeSoWM9K8bXZKWMzO+Ebhp+aAMzvLotTpI2hMzoqOme128ILyxwINzZjCRy0JPkCtezWy9PRRNAyl5HfSm13HnYngOwICnHpPr2WMtI0N8krdPKbhW/ZnbamrdGEskAuY3WvbraeDh5FNGaN3e5mm+lrg37Lc1zXb/AGWFI5lbSfs7PGYN4McfBc3qBOhHb2oDqKKN2dxcVVNFMBbO3UdTho4eS4KkkARRm0GPRUkJlkueTWji9x4Afj5lmwjFY6mFksd8rr2uLEEGxB8hBXNyuiO+O7bfE3URF0kEREAREQBERAEREAREQBERAEREAREQBcjee58XhPLeOjPVbMQP6l1xcp6SoTHUtkHJ8bxbtFj97D6UBPYpFlmkHaT6dVq3VhxB9KAyaUOcZGgjLex0HUteLFG/5FIT2kf/AItazpIyPA2yJjge7wWuPkBKg8JwCKpxSWKpaSBGDa+UggNA4diu762uPKKEfKI/Mqs7JuccZnzODzutXDgfB4KrJl3qqLseLY7smX9G+Fg2MTvrOWKs2AwmIAvidY6CznHtVnqfCKj9pvco/nfkuRgm0ceRpMrvtVwX4uT0vT2qYL8W/wBL18RaPAiUePMgW0NJBi9O2JpEJy2vfwiCOJ7bLqVVDE4NDr2A0XMtpMJdK1r4/dI9RbiRx07VL7P9IMMjAypO7lboS7Rrz135HsKzzx7ZUaIZN0bJ+oo2R1cAYLA6/inSJI0YdPm5hoHzi4WWpjW0VKyohkMrMrRckEO6+QVG2y2y7vlZG07uBrh3zhxJ0MjgNbAX0VRaXHo+rW0+F72Y2YHyOvx73NlFh2uv6VP4LtTT1ML5WEtawkPz2BaAL3NidCNVg2cfRVFGIoO/ha0xFpFnaccw5E+FftXMMTwSqpqmSkjLiJi0NA4SszXZfyHj1WKoyzlBp9DLqMs8TTStfv0JeV8mMV1hdtPH/Ky+p+e+3m8y6nTUzY2NYwBrWgAAcgOCjNl9nmUcAjGrjq93wn218w4BTCljhXF82SwYnFbpfefP5BERWmgIiIAiIgCIiAIiIAiIgCIiAIiIAiIgCoHSrR3jDvkOHnaQ4fn6Vf1XNu6TPTX6nDXqDgW/iWoDWwGrfJhtO9jmNcGgFz7WFtDx58Fhmnv7pVk9kYP5KP6NqhjqCWOQXbG83HOx1/JTAxSmZ7nAD2mynGEpciMpxjzNFrKcnvY55T2mwUZsiLYxN3uT9l4PV4KtmGY06R5bla3vSRbrCqmyUrnYzOXanda/ypKDjzEZqXIvdT4RUftN7lH878lIVPhFYsXfC2JrpmlzQRa1+J8hViltplO3duSKiilfZDD/AIp/3+snshh/xT/v9ZXe8RKvd5EUtCvwOCbV7NfhDQ+c81ZPZDD/AIp/3+svUdZQOIaI3XJA589PhLjzwfNHVgmuTKPjOyFPDiFHA3MY5shfc66usbEcNFZNtdgA6nZ3HGxpizOMYAzSA8bPOpItwPFYdrhbGcP+h/cK6IFjNhx3AcXc13dFK0NmjAFRSjRs0bdDJG3k4cxxB1611DC6umq2x1MYa7QhriBmZfR7T1HrCrm2WxDnv7qozkqGHMQ3TeEcx1P+481XcAx50T3zwsII/wDWUgFuGhnhbyI5t5eTgHM6wi16CujmjbJG4OY4XBHMfr2LYQBERAEREAREQBERAEREAREQBERAEREAREQBR+0FPnppm88pI8re+H3hSC8yMBBB4EWPkOiA5j0dyWqK2Hk9uYfj/wAlvEW0UPgDzBi8YOmcOYR2i7fxCuFdR0sTzvJHXOuVo61fhyKN2UZsblVGlhEuWeM9tvToo7ZiPLjdSOpjvxCmoqynBG6p5HkcCb8VC7LyudjU5c3KTFw6vBXMs1N8DuLG4LiXmp8Irzihk3Q3bmNNxq+1redeqnwiseLCExNE18pIta/EarjVpUIum2yIz1fxtN6Y/wBEz1fxtN6Y/wBF87lw75XpKyU+G0D3BrQ654alQ2S7Fm+Pc8Z6v42m9Mf6L3A6qzNvJT2uL2LL2vy04rw+hw8Eg5rg2Op5L5HFhocCCbggjU8Rw0Xdkuw8SPchtsP3zh/0P7hXQwud7X/vnD/of3CuiBQJH1VTavYwzOFRSuEVS333Bsg4Wfpxtz16j2WtEBC7J7OCjg3eYuc4l73cs545RyCmkRAEREAREQBERAEREAREQBERAEREAREQBERAEREByXbJu4xCOQaZZgfKH2d+OZdSNNG4hxa0mw1Ivouf9KOHOc5paLlzWkeVrrG3mIWrBjWOSta2NjWAAC4bc2Ate+qA6g1oHAALn+BH/wA8qP8A2vVWn7T8Xn92qHgH5QaPQDf7lh2AozFik0ZJJbG4Ek3uQQDqgOi1PhFR+03uUfzvyUnPFc8QPKVqYzRGVjGtc24N9SOqyvjJWjPKLplUWCo2iioi2WS7jqGsb4T3W0A86m/a7J8JnpXPtnaxlTirnSWcGBzYRxALTq4eUXK0vJCuL+mZlCdqkb8uE1lSDNVzGlic4ERR8RmNm53edVza7ZdtI8ZZnHNwYXOzjtPYu0uwiGdgbK0OaCHWN7XHAmy5r0h4bFNiMUULgJXNs/iQ0gXbftsFh1GfJtqPDlVcDZhwQu5ce5SqXGKmKWKVshe6IgtEhLgLG9teS7jsRtzDiEZsMkzAM8RN/pMPNt/QuWjZKONpE8gD76BrhYDr7VowzOoZoqmF1yx3fdT2Hi027Lj0KWCGXIqyJevX0ZHNkx43cG67dPVHXcXkqpcQFPFUugZ3OJTlZE+7t45vv2nlb0L3PgtYxpc/E5QBxJhp/J8FeKapbJirHt1a+ga5p6w6VxH3FTFW9z87XMa6MGxvc8LHVo16uCrLyv7ub+Lv+xp/UTdzfxd/2NP6imY8HicLtjgI7A5e/YFnxUPocgIPdzfxd/2NP6iyU9FUyOysxWRx6hDT+opj2BZ8VD6HLzDStjdeNkWcad4HaX6zwCA03bPV/wDEpfsaf1Vm2FxGWehillcXvdmu4gC9nEDRoA4KXp5XOYS4AG7hpw0NvyVf6NP3bB9P+tyAtCIiAIiIAiIgCIiAIiIAiIgCIiAIvioknSFUOlkbDBGWXcxhkkLHtdG7K90sYaSGk3s0d9oCbB1wBenRNNiQDbhcXsvVlykOqzLvt/eXe7zR8+5ta263AlNmW7L31Vhp+kCUSRtnpxHG5zY3PZIJDvHnvCxgGZ0Z4E2DgT4OhKAuq5rsr++qn5r/AOoLpS4+zaJtFilRK5jng5m2bxuXXv8AcgL1j7KQy/tTIHWHg8LclG7rD/hTf98y0X9LNK43NM8ntyn8l5/xUpPFXfy/oh02a9lCIpC10uYMdby205KndGkDGsdKR318oJ5DnZWZ/SlSEEGldqCPe89OpUvZbFGs3kXCzyWA8cp4DyhaMMVPg+nH9V+5lzycWn+X6HV4MSsFWNoKOnZMa3VsjGk6Ws82IFx162WFmKdqiNp5nywlresEjrAUsuKot1bXFepDHluSV1ZTKioc9xc8kuJuSdV9M53b2Hha47F9ipXOvyt1/gsIp3yObEwEve4NAHMk2C8rRxywzQnT4v4dT0NVLHLFKN8vpHWuj6QumoydT7Gt+6d4H3ALoFLxk+ef6Wqq4Rh4gxGGEWtHh7Gacy2Ugnzm5ViNUWOeAxxJde9jltYcwCtsnbbKYqopG1LStJv4J+E3Q+fr861hWvFwBvbe+bpby8j5vQvmZp90L3fJDHhvotr51nFYwcA4fQf+iiSMcQ3nhPv1sbdtux3vj9y22RgCwAA6hotSWSN2pDr8iGvBHnAVd2n2tnpZaeGCHuh8zXuAccju9tyA6sx16lGUlFWzqTbpFmpvAd85/wDUVAdGn7tg+n/W5Qce2WKAEdwM1JPuzOZuefatLB9o8Qo6dsTaJpZGHG754y61y43y26+pVLUQfBMn4bOooqtHj82RpdLTBxAJGVxsSLkX32tvIoyq2zr2vIhgiqGiwLg7dAO4kDNI6+hC05I+HFyk+RN4JJWXxFz/ANvGK+IR/bM/VPbxiviEf2zP1Wb3jH3K9jOgIub13SNiMLC+Sija0Wud6Dx0Gjbnir9QVzZGMddt3Ma4tBva4BP4qcMkZ/dOONczaREVhEIiIAiIgCIiAidpcbdSxNe2PeudIyNrMwZcvNhdxBAC5tJKYqcvfq8tfNMRxfI4lz9eq4sOxrepdSxfCoaiJ0c7GvYdbO1sRwI7Qua4PAJadrNXsbniY8jSeGNxYyQDjq3Q9oJ4EIdNCKgxJtOaxwj3TW53R2DTu+JLHXuSBzPHqUviFGZI2PY3NJHJHLHrlLnNcLjNpbNGXjy2RuFTOibTvqZXUzbAQkMF2t8Fj5AMzmCw07OJXzaoPEUcTQW7+aOJ0ngiMFwdYm4sXFoaOy6HC/4DjLaqEShjmd89pa/LmDmOLHA5SRxBWCXZOlc4uLLkkk6niTcrm2GY9XwR1FNQx08bIJZWF8z80j5AdRGzS5JHMHjxVpwDpYw6WGLfVDI5i0Z2uDwA+1nd9lygE68eaAnfadR/F/eU9p1H8X95UFP0tUbKh0ZDzA0hndbBni3h1Le9HC3MXvY6W1NypKyOVjXxva9jhcOaQ4EdhCAivadR/F/eVzvpC2Cc129hHzT/AMXHr6iuvrxLE1wIcAQeIOoK7GVOyMoqSpn5zo8aczvJbtcPhXWeXGB8Ieldcxfo5pZuVuwgOHmPEKCb0L099Xadhd+F1vx6qEY00zBk0s5O00cunxEuOVl3E8ANV0/oy6PnwuFXVC0pH7OM/wCWD753yraAclacB2Eo6UhzIwX/AAiPw6lYlXm1TmqiqRbh0qg90nbKyf3yP/hD+85buLVlQ2S0boQ3KPDIBvc30J4cFpH98/6If3nLJjjGGXvqeSQ5R3zS4C2umg7T6VjNh4GJVnw6b6zfWUlWOdnJzGwa27Q4i9yeFuennUBuovE5fS/9FuS4o8uDu55gQLC1+X0e1ASVM52YHM6xD+9LiSMtvCvz14clUMZcfZWjNyd3SSyEnjqyRv42U6zE3h2buecm1tb+qqtjNQe7Zn5S3d4W/R3FpLiQD298VTmVqvMlF1b8iEkoqZvc7XmGLNTRyvkfC6YvklJcBZpuO9/DtXruCh8Zp/8AYzestHHaqVldlgJEjBDBGRxDhGyKwvoDcv8ASrp7W8U/ijvqL09V7Qjp5KLvlfNLn6o8vT6R5YuXBca5Pp6NFZ7gofGaf/ZTesncFD4zT/7Gb1lPy1+JYa9s00zqymPeyaWdFro4Dl5eB4aaFWNvSRhfjLfqyeqq4e04zV8f9r+JfLQS7p/k/wCRz6mpsND3iaRr2gNymKnfFcm+a4IcTazerilVFhOU7vPmtpeN1rnQE/s+A4+ZdB/xGwvxlv1ZPVT/ABGwvxlv1ZPVU/tCN3b/AOl8jXjg4RSUI8Pw/wBnPW4fQi3/AIqDy9xTX/qX2krYqOVstPVR3eWxyZaV7AyK+Z7hmJ10Gg46dS6D/iNhfjLfqyeqoDanbahqdzTtnG5e/NO+0gAjZ3wZ4N7uNuHUpR10JupPh14r5Hnz0c4rdHn5J/Mv1HVNlY2Rly14Dmkgi4OoNjqNFnUNg21dFUv3dPKHuDb5Q14s0WHNoA4hTKwJp8UehTXMIiLoCIiAIiIAqdiXRlSSzulDpI73daMloZIeL4/gEnV1uJVxRAcZ2ukxChiEcj5CBI+1S2Q55YzmEUbu9u13AnXg1Q9LhdQ+RkbGT00kZMk0kri+ON2gbJG3iZjcgal1zy1I6R0q4SHUoqt46N9Id6zQOY5122DmHQm9rHlryJVdpw9sbZXn9rI1jiNbNe9udxF+JAcNetx6kOmOmweCAFoL8xJc9z3GSWRx988Xys4cBc66krfL43jK4McOqSGFwPlGW6ruLYxucrWtMkr/AAWfm49S+uqMUgZvqikO54ucwOBYOsgnh2kW7UBNVGFPFNNDSiOPetcGsFxG4uOo769nEXtm4Gw0FrWTovxGJ9CyFoLJKf8AZyxkWc19ySSO03N+sHqUNh1Q2RjXNN2PAIPYeB8q1sQ2fL6h07KqSkL2BkroyGB5bfK9z8wtplB8hN0OHUkVR6LsZdUYfHncXyRl8T3ElxJabtJcdXXYW681bkAREQBERAVk/vn/AEQ/vOUxVSyZyGnvQ0EgAE6k6i/HhwUOf3z/AKIf3nKeb7q75jfxcgPLGPIBEtweeVq16iWQZsr8xaCT3rbN0vqevsX14cSTFoPfEaBx+R8rt4LKXM3L8ugDXXHMG2t+1AYcSqp2hm6a11wc2YgdVrXI7VQMTe59XX5wA4wUcRtqAZXsDgD51ctodzaLeskdobZLC3C97+ZUV1QwPrXAENE1G0B3ENjY6Qg/UUaucF+JHJusc35Mjtl6funFpJTq2N8sx8uYiP8Amc30LpuZUvoxoctNJM7wpn2HzY9Pve53oVwzL532rqfE1Eq5fVfCjVpcWzEk/rq/iZCQQQQCCCCCLgg8QQeIWl7B0fi1P9m1bOZMy85Z5R4Jmnaa3sHR+LU/2bU9g6Pxan+zatnMmZS95n3G01vYOj8Wp/s2rVxOjoYIZJXU1PZjSfc269Q85sPOpPMqXt1XCWWCjzZWuIklPUwcB5dCfLlV2DJky5FBPmc2kx0U00e7mls0TSuzuY1paI4yTu2tuLAEh50PV1K+qI2ZoN1CCW5XP74j4IsAxnZlYGi3XdS119bsUP8AFdPpmLLW90fUREKwiIgCIiAIiIDm3SdtC+YTYdDA98hYyR8hLWsYzMDm1OovYa21WCscHtYRw4ecNaPyUvtxslWTVEdVROjbIInwvD9c7XHQAWsTZzuNrWCr+BSSXlo6oBtVCSeX7WM982RlvCy3INvekH3pQ6auAvhixmN9RYNfFlic62USgi1yeBte3aQunbS4rBT0ssk7gGZHCx9+SCA1o5k8LKhV2DxzNyTMDhx8na0jh5VpUew1I1wcQ+TL4LZHFzW/R5oDLsPSPZRQh4sSC4Dqa5xLR6Dfzr1tvRtmFBA7/OrGg/Myhrz5s7VY4Yv+8AAOJJ5ADmqjtbidHLC2qhqhv6Zw3O7IJL3Pvbdu97oTmty58EOHUMA2fgo4t1A2zblxva5J5mw7ApNR2z1RNJSwPny710bXPygtFyL6A6hSKAIiIAiIgKyf3z/oh/ecpmqpHudcEWIAINxexPMctVHYzsjHUTCbezxPDBHeF+S7cxdqQL8XfctT2hDxyv8At3ICwASjQCO30v0WCopZXXtkaSLEjNqOoi2qhvaEPHK/7dye0IeOV/27v0QExiVBK8M3cpjyg3tfXhbgew+lctx+N7Ia3XO81rmEni4mn3bPTvXW+aVevaGPHK/7dyiMV2VrIZb0scdSx7YS/ul5zCaG4bIXXGZxaRr5VXkbVSiSSUltZJYbRiGGKIcI2BvlI8I+dxcfOtnMoHJjvitN9ofXTd474rS/aH118rk0GpnJyrmegskEuZPZkzKB3eO+K0v1z66bvHfFaX659dQ+zdR2Hiw7k9mTMoHd474rS/XPrpkx3xWl+ufXT7N1HYeLDuTVRUtYxz3GzWguJ6gBcqM6NKF0pnr5BZ07i1nyYmnl5wB/9ai8WwTG6mMxOhgja4jM5jxe1783HT9F0jD6FkMTImCzWNa0DsAsvV9m6KeKTlkXEoz5E1SK1QbRTVO8ySMjyPe3K1mZ1muLWuzOdaxt8E66LBRYvPcvDpXPjcWyQylnfDj3uRoaCRYtcNORXjabBX08ndUGgJu9vIE8Tb4LufUerQtjKjHS54LY7PtlALnk2OukXe5tefFfWKCkrguD+Hka4Y4zVwSp/DyOhUVayVgew3B8xBGhBHIg6ELYVR2Mgqd7M+VrmMcGWBbkDna3dkIuDawuezjpa3LHkhslR52aChNxTCIirKgiIgCIiALmXSq5raugfIx8cbHFz6trXEt172PMzUai/wBLS+oXTVjqKdj2lr2tc1wsWuAcHDqIOhCA5HLtvGyV7I4n1UbQC6WA3DSde9BbYttxOmui3MJ2zpqiZkLI52vffLnawAkC9hYkk2v6FfsD2WpaPP3PGGZzc6k+YX4DsWltdsRDXsYHOdE6Nxc18dgbkWsTbhwOljogKJiUFdX1s1AxzYoYwx0mXR0jXBpO8dck6m2UaacOatcPRPhwEJyHPGQS4EjeW+G3hb7+1bOx/R/Bh7nPY5z3ublLj1XB0FzzA58lakB8AsvqIgCIiAIiIAiIgCIiAIiIAiIgCIiAIiIAiIgPL2AgggEHQg6gg8QQsVNRRxi0bGsHU0Bv4LOi7Z23yCIi4cCIiAIiI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37" name="AutoShape 5" descr="data:image/jpeg;base64,/9j/4AAQSkZJRgABAQAAAQABAAD/2wCEAAkGBhQSEBUUEhIWFBUUGBcYFhYVGBwVFxYVFxcXGBgWGBYYGyYeFx0jGhgVHy8hIycpLC0sFx8xNTAqNScrLSkBCQoKDgwOFg8PFSweHBwpLTUqNTUpLikpKS0pLCkqKSopLCksLCwpKTUsKSkpMDUsKSk0KSksLCkpLSksNSwsKf/AABEIALABHgMBIgACEQEDEQH/xAAcAAEAAgMBAQEAAAAAAAAAAAAABAUCAwYHAQj/xABGEAACAQMCAwUFBAULAgcBAAABAgMABBESIQUxQQYTIlFxBxQyYYFCcpGxI1Khs8EIFTM1NmJzgrLh8DSiJEODksPE0Rb/xAAaAQEBAAMBAQAAAAAAAAAAAAAAAQIDBQQG/8QAJhEBAAIBBAEEAQUAAAAAAAAAAAECAwQRITESBRMiQYEyUWHB8P/aAAwDAQACEQMRAD8A3dse017xDijWFlI0SozJ4WMeooMu7uN9IwQAPLkSah2PHOIcFv44byVpYZNJYF2lUxsdJeNn8SlT025YxuDUjsX/AGouPv3X5mvvt3/661/wj+8oPbaV5t7Zu0lxaR2xtpmiLtKGK43ACY5g8smuI4z2s41EkF1LI8UUoXusBNB8ORqTfJYeLxc9+XIB+gKVx3E+3Zi4Kl9oBkeOMqm+nvZMD10g6j6CvLv/AOo433H84d9J3GrGrCd38Wn+ix8Orw5xz69aI/QVK4Ru2j3HAJbyM91Msb50/ZlQ6SVznY8xnoa86se1XGrmzleGR2jgJaWUaQ+NIOkHYkKAWwo679KK/QFK4H2Qdr5r62lW4bXJAyjXgAsjDI1Y2yCCM+ld9RClKUELid2yaNIzlsf7VNqJfQlmjx0bJPkMVlfykLhfiY6R6nr+FBFmVpS7KSAmyfNgck/wqwgk1KDjGQDio036OMInxHwr6nmfzNSYo9KgeQxQZ0pSgUpUbiUpWJtPxHwr95jpH7Tn6UGrhW6tIf8AzXZh90eBP+1QfVjU6ovfLGYogCdWQP7qovM/L4R6sKlUClKUClKUClKUClKUClKUClKUClKUHiPYv+1Fx9+6/M199u//AF1r/hH95WHa/g95wvirX9tGZI5GZwQpdR3g8ccgXddySD6b5BqJbWd9x7iEUk0PdxR6QzBWREjVtTBS27O3159AKKv/AOUF/RWn3pv9KVl7VP6jsvWD9w1Y/wAoH+jtPvTf6Urje0nHuIXNvb2c1sQIghQpGxaUaNMZyMg+E/Z60HWdqP7K2v8A6H5tVHwscXuOErawWge1cEK40BiBJqO7SD7QI5V33GOxc0vZ+O1A/TxxxMEyN3TdkzyzgsPLOK82su1nE4bQcOihkjZWwGSORZx49WgEct9s45bUHZ2HBJrXszdx3EZjfEzaSQTg6cHwkjpWHsn/AKkvPvT/ALhauLrhVzH2dnS5eSa4aJ2YMTIwLHIjB3JwMDbrmqz2WWjrwW8VkdWLT4VlKk5gUDAIyaCP/J9/o7v70P8ApevXK8o9glo6R3WuN0y0ONalc+F+WoDNer0QpSlAqNfq2kMnNTnHmOoqTSgh24LvrIIAGFB+e7H+H0qZWm7uRGuojO4GPWvtxNpXI58gPMnkKDbSolrEVcjVnwqTn9bcZ+uKl0CqzibMZ7aNR4S7yOfJY0OB6l3T8DVnXzFBSSXDPfBVONA8R/ugBnA9WeAf5W8qvK4ngNxMjs7r+luZchW+yjyOY02/UgRnPzdR0rtqBSlKBSlKBSlKBSlKBSlKBSlKBSlKCh4725srN9FxcKj4B0AM7AHkSqKSB61Y8J4zDdRiW3lWVDtqU8iOYI5qfka8g9nnAoOIcQv2vUErhyQjE7ZkcMcAgnTpVfl9a6j2fdiLjh9/dHYWkgbuxr1MSsg7skdCELjPpRVP/KCP6K0+9N/pSvS+zf8A0dt/gxfu1rleOe1nh0UxhfXMUJVmSMOisNiMsRnHXSDXQXHa62Sx98D6rcBTqQZOCwQDTsQQxAI6b0F3Sudn7eWyWCXxL9w5AHg8WSxXdc+YNa+Le0O1traC4kMnd3IzHpTJ+HVuM7bUR01K53gvb21u7p7a3cyNGhdnA/R4DKpAYnLbsOQxz3qnu/bNw9JjFrkYA4MqJqjHQnOdTD5hSKDuqVV8U7S29vbe8yygQkAqw8WvUMqEA+InpiqLs77VrK8mEKM8bscIJVChz5KQxGfkcE0HY1Wcd7S21mge5mWINsuclmI56VUFm+gqzrx3tJYredqI7e4GuIIvgyQMCF5cbdC3Og9M4D2qtb1SbaZZNPxAZVlzyyjAMPwq2rzbhfs8ltONi4tUWO0KkMuvcakOpQp3xrCkD/8AKu+0/tQs7GXupGd5BjUsShtGdxqLMADjfGc0HWlc86gcRvo4tUkrhUhQyN8gM5bbyH51q4B2ot72DvoJNSDIbI0shAyQwPLbfyrz/tT7UeH3VtdQIX1mGZYnZNKSNpOApzncgY1AUV3HC+LR3UPewShlbWS65+JNtO4zgcvpV3GcgZ54GfWvOfZBfRxcG72VgkcbTF2bkBrJOfwrbwj2v2D3GjXIgcjxyJhNZOOeolRyG4A9KD0OlRL64dTGEXOuQK391MMzH/tx9al0RwvD7iSK6ubicE5kl7lAPhgTu4EwP15ZFUL8gx613KnauLPetxSV5toEeJIE/WaKJpJJW8lQyMfvBfKuxt5w6K6nKsAynlkEZB3+VFbKUpRClKUClKUClKUClKUClKUClKUHnXav2QrPO1zZztbTsSx56C55sCpDIT1xkfKtHs07V3Ty3VjePrltlYh+beFtDKWHx7lSDz3OaoLbtJdcEvblLmKa4ilYmJi7Y0hmKlGYEcmwRsQRVt7KOFTTXV5xCaMxLc6ljBBGe8fWxGdyo0oM9Tnyoqg9mfCIZuE8RkliSRwrYZlBZcQFwVJ3U6jnIr7wVyeyl2D0mGPrLbn8yareE8cm4TDe2Etq7PNqVW3AGUMerGk61Iwwwf8AbqeF9k7hOzE8RjYSykzCPHj0q8bY089RWMnHPcUELi/9krf7yfvpKhe0X+pOE/d/+IVUTdp5puDLZLaPiB1LzDJGNbMqldOzEtjn05eV37Q7djwXhQCMSF3ABJH6Icxjag9Jn7PQWXDZ/d4kRltpR3gUa2/REks/M5IBriPZX2Ptr3hMqzRjU87DvFAEihFjK6XIOnmfxNepcTsjNayxA4MkTpnyLoVz+2vD+znbS64XbS2K2je8mUlSwLYLBFI7sDL/AA7EHB1fiF17X+EracOsraNnMccj41nLfCxGSABtqIG3Kuc7U8es57ixNhEYWiZVc92I8kPHoOx8RGH3O+9dh7SeCXtzwi2llTVcRMXnSNfhVweSgknT4AcfM1G4V7Qbu+ubeGzs0iUae/Z07wAAjU2rChAADjO5JFB7BXkk/wDbBPuf/VevW68g7fpNw/jUXElhaWIqAcZwDoaJlJAOk6SCCdj9DQev1452G4dFcce4j38aS4MuA6hgCZgucHbONq3djry54nxn33RJDbRrjSXbQxCFFXorMSdRwNsema6fikvBeMXcsls8sdxrMZB0ghnDghtJBwcqRz/iG32W+GPjCLsqodI8se8r+SgfSonYrg0MnZ7iErwo0iiQq5UFl0RKy6W5jB3286vPZR2fnNrfzSRmP3wERhhjO0p1AHfTmXAPXFcX2f7ST2/D7zh4tHd5BIWbcGIaAsupdO+ApxuN/OgtoSV7Jvp21XBDenfA/wABVHxvjVlJwm3ghhK3UZUySd2F1Ah9f6TOWySvPyrr+B8BluOy8kUaMZBK7qmMM2iUMQAepXOPM4qr4V7Qrpba3srSyHvEfgZnTXqC5HwYBToSWO2DQescBugba2eRsBLaJmZj9t0UAk+fxf8Auq/rjJr0BQtyveyqolaGIZDyROqRKo5Dx4bB5Ef3TXZig4njxmk4gyuNNmsUcZ/WmkmlyYU+8ERT5KT57dohGNsYG23y2I+nKuV7SNdyX9vDboBGI5JHmbcRu36NGwebBTIQvU88AV0nD7FIYljjHhQYGTknzJPUk5JPUk0EilKE0QoTUS4vNNU91xjyrx5tZjxdjoDMPOsfeBXLHimxYnAAySegHWp9ncagCDkHcEdRXmpr/c6hN14JKzBqs4dfrKW0ZYKcFseAnqFb7WOuNqslro0tM9q+0pStgUpSgUpSg+FQeYzX2lKD4Vr7SlB8C19pSgVou5gilsZPIeZJ5Ct9Q+J7BW/VYH/goNMxmU6hhhjdfL0qdA2VBxjO/wBaTx6kIzjI51HlJXRHHtnr5KOZoqZQioEKskgUvqDZIB5jH8Klm4UNpLDPlmiMwKFc1rnu0T42C+taLbi0chwh1cv+fStc5KRbx8o3EyvmKhm/bPhhkPzOlQRnfGTz5bHHP5GtF/xbRGSRpbyO/l+qfWmTJXHWbWnaIFpUe4Qc8hWbCgnrvnHzzXO8M4k7y4aQbkaQNmznJBOcHw9OdWMvE1Rh3kgYLklQuTqLhQR/dUE/TesMGaM1fKI4FRdpKbllhCRlhIE1gk94cYm2PIDvTjmdQG2TXUW84CorSKzYUZyPE2knIHzwx+hrjeOmH3suyyMg8MkgbIRXiGSm+RqXSmF38RPzq04Fc27GLRC8YKqkYZSujTG2hWXOz92DvjYHGd8VvVr45xSa5mNlZ6lGwubsfDAp3MUZPxTFcDb4NWTvtVv/ADqkbCFVYsrIgXqVIHjGd2VRzPyNfZZFtljiijzqJCKDgZALsWY53OCc7kk1UXvbyJFBAJ8CO4yNSK4JXI6nAJPQAZJ3FY2t4wL6a93kVQdSKCCykISwJGG5NuN8cqojxucuupNCiM94Dj+l8ONBBJI+PnjpUe743MZQgVSCcAAktp2zIdsKB5HnyzmluztcmJwApj1oRnJ0sFcHp1U7edczLqb5N640Qn4rK7vqTSoICHVkuMbtgfCM7DfPpWtSSd63XZf3pogjeAIyhSiiRGByS8m5III0ry5k71st50ljWRM6W3GRg7HByOhyK42o0uWvyvLGYfDaLIjI4yrgqw5bH59KuLWAaNB8S40nVvkYxv51U2VyrjUjK481II2+Yq4ta36WZr8SG7hnA4ISDHEqkDAO5IHkCScD5Crdaiw1KWvocU7wyfaUpW4KUpQKUpQKUpQKUpQKUpQaL657tC2Mnp61HN2ksZAYZK+m9TiKjTcMjbmo+m1BlZzAxKx8t/LaooiaVdespuSuOi9M1LmtgYygG2MAdKjLFKylGCqNhqHl5AelFZWgyneZ1MVxk7DAzyHkawFkGiXABY4Oo+ZOSf8Aat3vqBzHsuAAM7Zz0FZWTgRA9AD6YGaCivnZ5JSVVli2GQSemSAPWseIWeGjRJGQsATjGrGdzjmM5xn8MVv4e5DOTHqBJZyd8bZ5Y67Y9Krp7wmVXeMqQBjfAwcYG/LYDny8Rrl2pHtecRz5d8b/AKkXKyqAv6XJXKrlTnJ2+I8zsR51Ty8CVkRy+2cA4zqPiAztvgl+f6xNXKPG3hMRzuwGoEZGCRz8PQ45VjfiMRBVJQIuvAGfj1AMTg5OdR9QSa9mbHFo8p+o/CqO0twrEl9LEsFIGcauRxjcgacDzA51Y8Q4UjN4mIB1ZyBpVECqSW205Cjr6VGtFUsqM4GXTZju+lgcD5natrWKucPurmNtskuNGCCFY89PXb16+f0+d8MJCLc2sTT5WWVFj0SSnPgRUyioCV8WSgGkZJIBztgyuy3DxGqCdz3w7x0VjpPd5ZI3Mf2SIiq46eua3Pbj3jILF896NSFolRSqAZ2AkKhgu+RknHPMkcJf3kzq6ujJICjjfUwQAagPh8BGMdTXQVW9pb2O24cJV7y5K47l1cs7ySErr1qRt4mJxtpyBtUPgNhCYtTxmOBAv/iJiqNctq3LRYwI87LqwcbAAc5/E55bLhTsY1keBG8Mbsuob40uFDKckcumd65zhQe4tlhhZ5nEdw8hdG7pZZV8KCU6VEihmGACMkk771Nh1vEOF2SPmYxqz6dnfRq040+HUAcbVNn4FA0glaNWcYw5zkY8t9qiXfeG3j1xSh2RRIbfQXUgbp486lO/nXy0u/dOHK9wvdiFN1Xfwg4QAEnxEaRjPM4rHxiI4gZ8VtEkGJEVx5MAw/bVNcwjTpxhcacDbbGMDHL6Vc+8iSNXCsocA6XGlhkcmXoaqrjnXz+tmYnZjKDYdzCBChjTTsEDKDk/LOST+JroLWuNu5YYm7pUi7x9T5lICqGJyxZtzvnCr+yuh7NPGsYiScTNEAGOoOwzuM4JPpnyphpxF+ef9uOkhqUtQPfEQqHdVLbKGYLk+Qyd6mSMQpIGSAcAda7mLpWYavtcF2K4xADNNcXESTSOcpI+l4wDjTpfdOXLURXdxyBgCpBB5EHIP1reMqUpQKUpQKUpQKUpQKUpQKUpQKUpQa5bdW+JQfUV8mtgyaeQ+XkOlbaUHK8WieOTBciNyCxHPA+m/XI26fWGeJlpFyNQ6s5weW+o408gQAD+ddoyA8wD61rjskXOFAzz8j9K8VtPefhvHjv+Y+xCl7s4kKbqpzpGTkEeHbGcEt8q13kSSo7K7EEqGH2cINgAw2BznI+RBqVLwlNOlRo3DeHbJBJ3znO5J/bzrnrjhNzGjqh1q2B5A8hkj0x+FZ6nLNK7RWZ3/b6GuxViwwQx8TLqHh1aSAWx0BPL5/KszYyBIiFAaNFTJdQMjUgQfaBJZcch542FR4JpYXy6Ej03AHT686m2vHRrL6QH0uNyME6gQSxOQOmMdPTPh0GpxxX27TtJEvlk/u8SxsspaV2EUYA1sEVTkjOE2BJJIGTk8wKsjdXEVpNJKIw6K7RqmSFUKSquxPjbzIAH51ug4oscUZuXSJ21Y1ELyPmTsdOCRk/XFZWnHYJ5GijkWQhNTafEukkrgsPDnOds5rsKhrxR4Vug5M3uyCQHCqzgozafCAvNeeOtUfZ7tz30cJ72J7i7OUtS6p7ugV20tpBc7L8RG5I2Arqo+ExRRyLGmkODnSSG5EbMTkY6eVcj2PujfW6zoUhCPiHWNcxkiDRFrhww73UCeWOY3oOlbtKiwSSuj5iZkkRAZDrQZIXAGRjfJA28qmz3sfc96xAj0hyW5BcZyaroOFyxw3GoLLJOzOUQ92viRYyFLZ6Lnfqa+9nUk90SG4hKtEixtqKusgC4ypBORt1AqT0I44zFMSEY6hvpZWjbHo6gn6VX3MoBwSAfIkZ/Cq6547FLKslxKsCwNmKF8rJq3TU+ofMjSuRvkmtXHeECS4SRVhdhGyMkwzqTIIIIBIIPyI8VcLWY48ueGMrQQq3xKG9QD+dWXD7VEzoRVzz0qFz64Fc9wu5HjhVFjkiUHQN0GsHSVOBqXIPQcjUPgPGkZVkknuzICe+REaSJHBwY2RUIUeRHPzrVpcVuf4/voh3N7wWG5ULPEkoU5GsZwfMHpVrEgAAHIbD0FV8N6DEZIx3owSAhGW+QyQAfXFVPBu1EzXZt7qEQF17yDxZLIDgq3QMPKu7i6V0UtlG3xIreqg/mKwsLLul0h2YZJGrBIz0BAGwqTXP3HbWFZWiVJpWjxr7qMvoz+sB4h+Fbh0FKi8O4kk6a01Y8mVkYeqsARUqgUpSgUpSgUpSgUpSgUrF5AoyTgDqaJIGGQcg9aDKoMUIlbvGzgHwDOBgdfqa23rEgIOb7ei/aP4bfWpCKAAByGwoPtR7ic+IKcaRksdwPLbqa3SNgE+QzUO3twRrLZzuwz4dXPJ9NvwoNxnIVcjLHAx+Z+lZmU68Y2wTz3yOmKjm4By4I3OhTzA8z/wA8hWCINRUsRq35+LTnYZ5gcyfUUVIS6yBlSCTjGxxvjJPlWwTDOOe5H4c8+VaI516HZsBfoP4VsilGM74wTyNBmyq2QQDjn9ar24ahcsoxo1bDHiJA5/L5edTkOOYOW388dAP+fOoMjMjBjyZkXBxtq2J3IxtjlncnasLY627gfY5WlQd1+jKSAMJUyCABrUbjo2zA7EddxVkBXOcPnMVvPoARlbZpD4DI2Bsurwrq+eCSfnW/hvaUNIIpdKux0rjKkvgtoaNvFG2lWI5qQpwxrKI24F6a4HhN/b3tzLL7hCPdpTGZXwZhNEQQQoXGnkQdWflXbX7SCNjCqtIPhVyVVvkWAOnPng1xsF7ZXs/dSd7ZX324RI0MhI3zlT3dwOobxbeVY3iZjieUdH/P6g71tXjcZ61Huuz4bkaqZ+z7ryzXFyZtZinmu8Jytbu5Rxvg+u9UnErRJRhxnG43KkHzDKQV+hrU9nIvnWlgw55rmZtVe07zXaU3Z8N4QkblwXZiNOZHZyFznSCxzjO9T4+GvGWe2KqzEs0b5ETscZfKjUrfMbHqOtVsdyRVhbcWxzrPT6uItvaSJbey3B54ri4kkVI1nKt3aOZAJMeJwxVfi6gjpzNQfaRdLGIpFDrcQMJIj3bFXHJo9agqMg8j5V0FtxhasI+IKetfQ4tTjv1ZluicE7SwXSKYpkZiASmoa1PUFOYwaicQ7Mn3sXkDaZgul0PwTLjYMRuuPP8AZVmbCBnEndxlxyfSNQ/zYzU3NeuJiehQ2/H7jWFmsJUB+2jpMo9dJDY+lXwql4pwu6Z9dved2OsckSyp9DkMPxqbwoThMXHdlh9qLUAf8rbj8TVE2lKUClKUClKUClKUEPi1uXjwOeRt51IgTCgHmAOXKtlKCJDG/esxA0kYBzuAOmPmd6l0pQCKwWFQNIUY8sbfhWdKDERgcgPw61lilKBSlKBVff2o1GRn0qFXO2TlXDDz26Hr8/KwrXPAHUq3IjBoINpYKGlJEbJIMNtkkgvqVyfiXDYweWT0xUkWMTGNu7QmMfo20glRjHgbmNvKtQsRrYo5GVZWXGVLthg5B6gHpsQ1V9hcPbLErxlYmwg31dw3wqpO+qMkDS2dsgH5FX1aZrRHZWZFZkOVJAJU+ak7j6VupRClKUGDwKeYqNLwtD0qZStdsVL9wKS47PA8qrZ+z5HKutpivDk9Nw3+tk2cLJw51rWJXXzrunt1PMVFl4Sprn39JtXnHZNnLw8WYGrS34ua3zcAHStH80EVrph1WKTlYw8RzUtLjNU6WpFSYgRXSxZ8nVmSzD1lUaM1vU10KX3GVKUrYFKUoFKUoFKUoFKUoFKUoFKUoFKUoFKUoIrxsJVKjKts+TsuASrAdSTgenpUkgHY719rlJuMe73LRjvMF3kKsDhlIQyaDjBC5DD0cegdXSgpQKUpQKUpQKUpQKUpQKEUpQYmMVj3ArZSsZrE/Q1iOswK+0pFYgKUpWQUpSgUpSgUpSgUpSgUpSgUpSgUpSgUpSgVzfarhxGJ4ywfSY8DcZfARyP7rBd8bAknbNdJWEsQYYP/ADHKg08NkZoYzIuhyil1/VbSNS/Q5FSa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0" name="AutoShape 8"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442" name="AutoShape 10" descr="data:image/jpeg;base64,/9j/4AAQSkZJRgABAQAAAQABAAD/2wCEAAkGBhISERUUExQVFRUUFR8aGBcWGB4aHhgaIBccFxoWHiAdHCYgHBskGhgSIC8iJCcpLjgsGB8xOTAqNSotLCkBCQoKDgwOGg8PGiskHyQ1LSstNCw1LC80NTUwNTA0Ki8tLC01LSovMDI1KSw1KjQqLzE0LiwqLCo1Ly4sLCkqLf/AABEIAIAAjwMBIgACEQEDEQH/xAAcAAACAwEBAQEAAAAAAAAAAAAABgQFBwgBAwL/xABCEAACAQMBBQUEBgUMAwAAAAABAgMABBEFBhIhMUETIlFhcQdSgZEUQnKhscEjMjNz8BUkNERTYoKDs8LD0ZKi8f/EABkBAAIDAQAAAAAAAAAAAAAAAAIEAAEFA//EAC4RAAIBAgMFBgcBAAAAAAAAAAECAAMRBBIhBTFBcbETUWGBofAUFSIykdHhUv/aAAwDAQACEQMRAD8A3GiiipJCiiipJCiiqrWtp7a1/ayAMeSL3nb0UcaJVLGwEFmCi5MtaKS77am+eNpIrdLeJRntLtt0nwwo5H1qg0PaF7vH0jUpLdjyRUWNSPFXPA/dTK4ViCxI08+l4s2KUMFAOvl1mp0UqJsmjDP0+7bzE4/IVWatBFbDP8rXCsOSl1lJ8t3GTQLRVjYN6GGaxUXI9RH6isz2c2s1KVnVDDMYz+zlxFKw55AHD55pms9u4t4R3KPaSHkJR3T9l+R+6rfCuhtv5frfKp4lHF93P97ozUV4rAjI4g9a9paMwoooqSQoooqSQoooqSQrwnHOvaT9QnfUZ2tomK2sRxcSKcGRv7FT4e8f4PSmmY+A3zm75R4ndIG0m3jsCtrvLCG3ZbsIXVPHdA548f8A7Ui1k06whFwjfSZZThXzvySueg938qYr+e3srViVVYo1wEAHHoEA6kmlHSPZ88g+lFza3DtvokajdiUjgpBHE458qcRqZTW6jrz4xN1qB9LMenLhLOy2Ymu3E+o8QOMdqD3E8C3vN/HlXw1SAajdC1QAWtqQZmAA3n6QqegHXHn5V8ta1vVLOPdkEExkPZxyJlX325dzkT6V+dnNpYbGBYpbe6jfnI7RE77nizZHP/rFEFqWzjX/ADbh4296wS1O+Q6cWvx8Lz4bVbG2cc9mscQRZrjccKWGVxnHPh8Kma7seloEurKIB7c7zR8xIn1ueTvAZwRUDaXba0lms2R2xDPvvlGGFxjPEcfhV6faTaHgizyHwSJj+NWfiAq6E773v6yh8OWbUDda1vSfa50e11KGO4QlHIzHMnB0PgfHByMGoFvqpVhZaoiNv8I5iO5N6+6/8etHpetXVvcNFb2xjju3LQJc5QI2MvjHQ+76VfTbFXF3g39zvKOIihUKqnGM5IJPOhKhNHP08O8crevCEGL6oPq49x539OMp01I2dz2WnO91GMmS3ALiIddyTp6cfjTzoevQ3cfaRHODhlPBkbqrDoaoNjpPokjWEqqrr3opFXdE8fifFx1qRr+gyRyfTLMYmX9pH9WdeoI9/wADQVcrNlO/ge/n75w6WZVzDdxHdy98o0UVB0TWI7qFZY+TcweasOanwINTqSIKmxjoIIuIUUUVUuflnA5kD1r8/SF95fmKR/bCP5pF+/H+m9ZFujwHyrSw+B7ZM+a3lM3E4/sHyZbzpKdkZSpbAYEZDYPHhwI5Hzr4aXZwW8SxRbqovIZz5kkk5JPjXOm6PAfKjdHgPlTHyzS2f0/sV+aC98nr/J0VfaVDcNGz9/sX31G93d7oSBwOOman1mXsZIAuuQ/Z/hJVbtl7R5ZnaK2cxwg43l4NJ4nPML4YpT4R2qmkp0HHnHPjEWkKrCxPDlNJ1VbTtYpZ5EV4clN+QKASME4JwTjrX2h2gtXOFuISfASL/wB1zwzEnJ4k9TxNeYp35YCLFjEvmhBuEnRV7o8MzRu6hjE++hB64xnhzHrU0KByrnvR9pbm1bMMrAe6eKn1U8PlXzu9cnkkZzI4LsWIV2AGTnAGeArkdmuTbNpOo2nTAvl1m+ajpEU/ZmQEmJw6EEgqw65H4VNpI9ktwz2chdmY9uRliTw7OPhxqy2x22jsVAA35mGVTwHvN4D8aQai/adkNbTQWsnZ9qdAZb6jo0MzRtIO9C28jAlSp9R0PUcq8uNetkOHnhU+BkUH8aw3WdrLq6P6WVt33F7qj4Dn8c1UVops0kDO0zH2moJyLN70qWwSSR4JYt6ZsuFlBBb3gu9gE+Qq8BrmirXR9qbq1OYpWA9095T8D+WKlTZpOqtc+MlPaYGjLYeE6DopU2M28jvRuOBHOBkr0Ye8v5jn6011k1KbU2ysNZr06i1FzKdJS7V7MLfRLGzsgV9/KgH6pXHH7VZVtzsalh2W7Iz9rv8A6wAxu7nh9r7q2+sy9s/9V/zf+KnsBWftFp3016RHaFFDSapbXTrM0ph2K2XW+meNnZAse9lQDnvAY4+tL1Pnse/pcv7j/etbOJcpSZl3zEwqB6qq26ML7KjTbC9aORnMkXMgDGAy8MfbNZFXRmr6eJ4JIjwEiFc+GRwPwOK56v7F4ZGjkG66HBH5+h5g0ns+rnzZjrHdpUsmXKPpkvZ0W30hfpe92PHO7nn0zjju+OONafb7G6Pcr+h3T+7lbI+BJ+8Vj1eq5ByCQR1HA01WoNUN1ciKUMQtMWZAesftpPZTJEpktmMqjiUYd/Hljg3pwPrSBTBpe3l9BgLMWUfVk74+/iPgaZtA20sZn3bu1gjZz+1CAqSerZGVyevGuYavSU5xm5b51K4eswyHLz3Sz9lFwqWE7se6kzMfQRRk1mWsao9zO8z83bOPAdF9AMCtm2tt44NNuexREVk5IAAd7C54eWKw2ueCtUZ6tt5nTHXpqlG+4Qp92W9lxuIVmmkKK4yqqBnHQkngM+GKQTXR+mRhYY1HJY1HyUVePrvSUZOMrZ+HSqxLi9pm2v8Asl7OJpLeVnKAko4GSBxOCOvlis6rpdxwPpXNcq4YjwJ/GhwFd6oYOb2hbRw6UipQWvP3ZXjxSLIhw6MGU+Y/LpXQ+lX4ngjlXlIgb0yOXwNc5Vt3syuC2nRg/UZ1+Tkj8aHaaAoH8oey3Icp5xqrMvbP/Vf83/ipz2q2nSxiWR0Zwz7mFxz3S2eP2ayvbrbFL/sdyNk7LfzvEHO9ueH2fvpPAUn7RaltNekc2hWQUmp3106xVp99j39Kl/c/71pCpi2I2oSxmeR0Zw8e7hSBjvA54+lbOJQvSZV3zEwrhKys26blcTqiM7HCqpZiegAyT8gaRdp7zR70fpLhFkA7si53gPA8O8PI/dUuHbFL+yvdxHTs4GzvEcd6N+WPs1jVZeEwhJJYkEd01sZjAAAoDA98b732Z3IUSW7JcRsMqUOCQeIOG4fI0sXunSwnEsbxnwdSPxpi2S9oE1mOzYdrD7hOCv2T4eR4elPie0nTZkxKSARxSSMn8AQabariKRsy5h3iJrRw1YXVsp7jMZopw2yutKdM2iMJd4cVUqmOuQ35Ck+nab51vYjnEatPs2y3B5R50XXGm0m7tnJJhjDIf7m8Mr/hI+R8qRqevZTpnayXIYdwwdm3+M8vkDShqumvbzPC470bY9fBh5EYPxrhRKrVdBz/ADGKwZqSOeUhmuj9Lk3oIj4xqf8A1Fc41oWyftQWCFIbiNmCDCumCd3oCCRy5ZzXHH0HqqCgvadtnV0pMQ5teaq54H0rmuZssT4k/jWk7Q+1hHiaO2RwzgjffA3c8CQATk4rM6HZ9B6YYuLXhbRrpVKhDe0K232YwFdOjJ+szt8N8gfhWL2lq0rrGgyzsFUeZOBXRGk6eIII4l5RoF9cDificmh2m4CBYey0Jcv5RN9sR/mkX78f6b1ke8PEV0wyA8wD61+OwX3R8hSmHx3Ypky3845icB27581pzVvDxFG8PEV0nKiqpO5nAzgLknyA6moukahBcxCWLBU5HFcEEcCpHQjwpj5npfJ6/wAivysXtn9P7Mx9n5/mWp/uP+KWkTNdEalqsNuYxIN0SvuBgvdDHkGPTPLjU7sV90fKua4/IxfL93j3aTs+zw6qmb7fDv1mAS7LXIgScRl4pFyGTvY447wHEfhVTXRV/q8UDRI+V7Z9xDju72MgE9M9K/N9oNtN+1hifzZBn54zRrtIj71nJ9mA/Y053qfpGhT3ThYYy2TxP1V8y3ICtfutI0u2aPeghBkkCL3Q2GPLOScDhzpltwgGE3QByC4x91FU2lYXVfzBp7MubM34lVsns0tlbiMHeYnedveb/oDgKhbZbDx3yhgdyZRhXxwYe63l58xVzqusR26q0hPfcIoUZLMxwABU6soVait2t9ZrmlTZOytoJz1rGzVzasRNEwA+sBlT6MOFVldEatrEUHZrJktM+4iKu8WPp4Dqa+F3slZSHL28RPiFAP3YrUTaRAGdfxMl9mAk9m35nP1TdM0ae4bdhjZz5DgPU8h862PSNJ01ppUht4y0JAduzyob3QWyCw64pmjiCjCgAeAGKuptLLoq6+Mqnsy+rNp4RP2H2AW0/SykPORwx+rGDzA8T505UUVkVKrVGzNNmlSWkuVRpCiiiuc6QpS1W0ksJ2u4FLwSHNzCvMH+3QePiP4DbRXRHynw4zm6Zh48JV3CW99akbweGVf1geXn5EH5YpP0rb1oc2m6buZH3InjYYlUDgWJPBhyPOpe02wbYZrQkIzBpbUOUSXxxj9Unw5V+rRNPvIRa9n9FljORGRuSRv7yn63rxzTiCmE4sOnP+RNzUL8FPXlPNW0DUr6IiZ4YFHeWNAXbeHFcuTw49RUXZbZmC8h355Ll5kYpKjzN3XB4jA6datLXaOayYQ6hxTlHdKO6/gJPdb+POo+vzrZXCX8TKYZ8JOqkd4fVmXj3iOuPzNEGqWyDS/226efWUVp3znX/V+tvDpIO1OxVnC1oI4sdrdIj95jvKc5HE+XSrx/ZvY/VR4z4pK4/OqPavbSzla17KTf7K6SRyqtwUZyeXHnyqdrm3UU6LBZSgzTncDHuiIfWc72OOM4qEYgqupG++/1lA4cM2g4W3ekp7HZyWe6c211J2Vo2I3mPagy474GeGAOGau7vaq8sQDewo8ZOBNA3XoCjcc1LbU7XS4I7dcvIBhIk4vIx45IHLJ45NRYNMLML3U3RNzjFCT3IfM+9J/HpRfObuPp4d55e7SwmQWQ/Vx7hz93nmxkq3kz3sjq0nFI4gc9gmeo95upqZtBrsjyfQ7M5nYfpJPqwJ1Y/wB7wFL91ZfyhcrLYxtbqp715xTf8QqjG/6mnbQ9BitI9yIczlnPFnbqzHqaCrkVsx38B3c/fOHSzsMo3cT38vfKfrRNGjtYVij5DiSebMebHxJNT6KKSJLG5joAAsIUUUVUuFFFFSSFFFFSSFVus7O290oE0YYjk3Jl9GHEVZUVasVNxKZQwsYn3ey17GjJBcrNGRjsrtd8Y8N7mfiKW9G2aktDm4057lgeDLIrqBz7sZ4VqlFMrinAIIGvl0tFmwqEhgTp59bxUi2xVBj6BeJ5CEY+5sVA1TUEugQdJnkz1dFjP/lnIp6ooRVVTcLrzMI0mYWLachM02f2R1CKSR4lhtxJyaUiaRBywCB+OKZLTYOIuJLqR7uQdZT3R6IOAHzpnoq3xLsb7uX73ykwyILb+f63TxVAGAMAcgK9oopaMwoooqSQoooqS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 name="32 CuadroTexto"/>
          <p:cNvSpPr txBox="1"/>
          <p:nvPr/>
        </p:nvSpPr>
        <p:spPr>
          <a:xfrm>
            <a:off x="323528" y="1268760"/>
            <a:ext cx="4406656" cy="3785652"/>
          </a:xfrm>
          <a:prstGeom prst="rect">
            <a:avLst/>
          </a:prstGeom>
          <a:noFill/>
        </p:spPr>
        <p:txBody>
          <a:bodyPr wrap="none" rtlCol="0">
            <a:spAutoFit/>
          </a:bodyPr>
          <a:lstStyle/>
          <a:p>
            <a:r>
              <a:rPr lang="es-ES" sz="2400" b="1" dirty="0" smtClean="0"/>
              <a:t>Otros módulos interesantes</a:t>
            </a:r>
          </a:p>
          <a:p>
            <a:endParaRPr lang="es-ES" sz="2400" b="1" dirty="0"/>
          </a:p>
          <a:p>
            <a:pPr lvl="2">
              <a:buFont typeface="Arial" pitchFamily="34" charset="0"/>
              <a:buChar char="•"/>
            </a:pPr>
            <a:r>
              <a:rPr lang="es-ES" sz="2400" b="1" dirty="0"/>
              <a:t> </a:t>
            </a:r>
            <a:r>
              <a:rPr lang="es-ES" sz="2400" b="1" dirty="0" err="1" smtClean="0"/>
              <a:t>Curriculums</a:t>
            </a:r>
            <a:endParaRPr lang="es-ES" sz="2400" b="1" dirty="0" smtClean="0"/>
          </a:p>
          <a:p>
            <a:pPr lvl="2">
              <a:buFont typeface="Arial" pitchFamily="34" charset="0"/>
              <a:buChar char="•"/>
            </a:pPr>
            <a:r>
              <a:rPr lang="es-ES" sz="2400" b="1" dirty="0"/>
              <a:t> </a:t>
            </a:r>
            <a:r>
              <a:rPr lang="es-ES" sz="2400" b="1" dirty="0" smtClean="0"/>
              <a:t>Trazabilidad </a:t>
            </a:r>
          </a:p>
          <a:p>
            <a:pPr lvl="2">
              <a:buFont typeface="Arial" pitchFamily="34" charset="0"/>
              <a:buChar char="•"/>
            </a:pPr>
            <a:r>
              <a:rPr lang="es-ES" sz="2400" b="1" dirty="0" smtClean="0"/>
              <a:t> Ciudadanos</a:t>
            </a:r>
          </a:p>
          <a:p>
            <a:pPr lvl="2">
              <a:buFont typeface="Arial" pitchFamily="34" charset="0"/>
              <a:buChar char="•"/>
            </a:pPr>
            <a:r>
              <a:rPr lang="es-ES" sz="2400" b="1" dirty="0" smtClean="0"/>
              <a:t> Factura electrónica</a:t>
            </a:r>
          </a:p>
          <a:p>
            <a:pPr lvl="2">
              <a:buFont typeface="Arial" pitchFamily="34" charset="0"/>
              <a:buChar char="•"/>
            </a:pPr>
            <a:r>
              <a:rPr lang="es-ES" sz="2400" b="1" dirty="0"/>
              <a:t> </a:t>
            </a:r>
            <a:r>
              <a:rPr lang="es-ES" sz="2400" b="1" dirty="0" smtClean="0"/>
              <a:t>Administración</a:t>
            </a:r>
          </a:p>
          <a:p>
            <a:pPr lvl="2">
              <a:buFont typeface="Arial" pitchFamily="34" charset="0"/>
              <a:buChar char="•"/>
            </a:pPr>
            <a:r>
              <a:rPr lang="es-ES" sz="2400" b="1" dirty="0"/>
              <a:t> </a:t>
            </a:r>
            <a:r>
              <a:rPr lang="es-ES" sz="2400" b="1" dirty="0" smtClean="0"/>
              <a:t>Custodia de expedientes</a:t>
            </a:r>
          </a:p>
          <a:p>
            <a:pPr lvl="2">
              <a:buFont typeface="Arial" pitchFamily="34" charset="0"/>
              <a:buChar char="•"/>
            </a:pPr>
            <a:endParaRPr lang="es-ES" sz="2400" b="1" dirty="0" smtClean="0"/>
          </a:p>
          <a:p>
            <a:pPr lvl="1">
              <a:buFont typeface="Arial" pitchFamily="34" charset="0"/>
              <a:buChar char="•"/>
            </a:pPr>
            <a:endParaRPr lang="es-E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646331"/>
          </a:xfrm>
          <a:prstGeom prst="rect">
            <a:avLst/>
          </a:prstGeom>
          <a:noFill/>
        </p:spPr>
        <p:txBody>
          <a:bodyPr wrap="square" rtlCol="0">
            <a:spAutoFit/>
          </a:bodyPr>
          <a:lstStyle/>
          <a:p>
            <a:pPr algn="ctr"/>
            <a:r>
              <a:rPr lang="es-ES" sz="3600" b="1" i="1" dirty="0" smtClean="0">
                <a:solidFill>
                  <a:schemeClr val="tx1">
                    <a:lumMod val="50000"/>
                    <a:lumOff val="50000"/>
                  </a:schemeClr>
                </a:solidFill>
              </a:rPr>
              <a:t>Una demostración rápida</a:t>
            </a: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1200329"/>
          </a:xfrm>
          <a:prstGeom prst="rect">
            <a:avLst/>
          </a:prstGeom>
          <a:noFill/>
        </p:spPr>
        <p:txBody>
          <a:bodyPr wrap="square" rtlCol="0">
            <a:spAutoFit/>
          </a:bodyPr>
          <a:lstStyle/>
          <a:p>
            <a:pPr algn="ctr"/>
            <a:r>
              <a:rPr lang="es-ES" sz="3600" b="1" i="1" dirty="0" smtClean="0">
                <a:solidFill>
                  <a:schemeClr val="tx1">
                    <a:lumMod val="50000"/>
                    <a:lumOff val="50000"/>
                  </a:schemeClr>
                </a:solidFill>
              </a:rPr>
              <a:t>¡Para almacenar un documento electrónico, NO TODO VALE!</a:t>
            </a:r>
            <a:endParaRPr lang="es-ES" sz="28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1938992"/>
          </a:xfrm>
          <a:prstGeom prst="rect">
            <a:avLst/>
          </a:prstGeom>
          <a:noFill/>
        </p:spPr>
        <p:txBody>
          <a:bodyPr wrap="square" rtlCol="0">
            <a:spAutoFit/>
          </a:bodyPr>
          <a:lstStyle/>
          <a:p>
            <a:pPr algn="ctr"/>
            <a:r>
              <a:rPr lang="es-ES" sz="3600" b="1" i="1" dirty="0" smtClean="0">
                <a:solidFill>
                  <a:schemeClr val="tx1">
                    <a:lumMod val="50000"/>
                    <a:lumOff val="50000"/>
                  </a:schemeClr>
                </a:solidFill>
              </a:rPr>
              <a:t>¡Tres retos principales!</a:t>
            </a:r>
          </a:p>
          <a:p>
            <a:pPr algn="ctr"/>
            <a:r>
              <a:rPr lang="es-ES" sz="2800" b="1" i="1" dirty="0" smtClean="0">
                <a:solidFill>
                  <a:schemeClr val="tx1">
                    <a:lumMod val="50000"/>
                    <a:lumOff val="50000"/>
                  </a:schemeClr>
                </a:solidFill>
              </a:rPr>
              <a:t>Longevidad de archivos</a:t>
            </a:r>
            <a:endParaRPr lang="es-ES" sz="2800" b="1" i="1" dirty="0" smtClean="0">
              <a:solidFill>
                <a:schemeClr val="tx1">
                  <a:lumMod val="50000"/>
                  <a:lumOff val="50000"/>
                </a:schemeClr>
              </a:solidFill>
            </a:endParaRPr>
          </a:p>
          <a:p>
            <a:pPr algn="ctr"/>
            <a:r>
              <a:rPr lang="es-ES" sz="2800" b="1" i="1" dirty="0" smtClean="0">
                <a:solidFill>
                  <a:schemeClr val="tx1">
                    <a:lumMod val="50000"/>
                    <a:lumOff val="50000"/>
                  </a:schemeClr>
                </a:solidFill>
              </a:rPr>
              <a:t>Independencia tecnológica</a:t>
            </a:r>
            <a:endParaRPr lang="es-ES" sz="2800" b="1" i="1" dirty="0" smtClean="0">
              <a:solidFill>
                <a:schemeClr val="tx1">
                  <a:lumMod val="50000"/>
                  <a:lumOff val="50000"/>
                </a:schemeClr>
              </a:solidFill>
            </a:endParaRPr>
          </a:p>
          <a:p>
            <a:pPr algn="ctr"/>
            <a:r>
              <a:rPr lang="es-ES" sz="2800" b="1" i="1" dirty="0" smtClean="0">
                <a:solidFill>
                  <a:schemeClr val="tx1">
                    <a:lumMod val="50000"/>
                    <a:lumOff val="50000"/>
                  </a:schemeClr>
                </a:solidFill>
              </a:rPr>
              <a:t>Unificación de los almacenamientos</a:t>
            </a:r>
            <a:endParaRPr lang="es-ES" sz="28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Primer Reto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954107"/>
          </a:xfrm>
          <a:prstGeom prst="rect">
            <a:avLst/>
          </a:prstGeom>
          <a:noFill/>
        </p:spPr>
        <p:txBody>
          <a:bodyPr wrap="square" rtlCol="0">
            <a:spAutoFit/>
          </a:bodyPr>
          <a:lstStyle/>
          <a:p>
            <a:r>
              <a:rPr lang="es-ES" sz="2000" b="1" dirty="0" smtClean="0"/>
              <a:t>La longevidad de los documentos.</a:t>
            </a:r>
          </a:p>
          <a:p>
            <a:r>
              <a:rPr lang="es-ES" dirty="0" smtClean="0"/>
              <a:t>Nuestra reciente experiencia con documentos electrónicos (15 años +-) nos ha dado ciertas pistas sobre las </a:t>
            </a:r>
            <a:r>
              <a:rPr lang="es-ES" b="1" dirty="0" smtClean="0"/>
              <a:t>dificultades</a:t>
            </a:r>
            <a:r>
              <a:rPr lang="es-ES" dirty="0" smtClean="0"/>
              <a:t> que tiene el </a:t>
            </a:r>
            <a:r>
              <a:rPr lang="es-ES" b="1" dirty="0" smtClean="0"/>
              <a:t>manejo</a:t>
            </a:r>
            <a:r>
              <a:rPr lang="es-ES" dirty="0" smtClean="0"/>
              <a:t> de documentos electrónicos</a:t>
            </a:r>
            <a:endParaRPr lang="es-ES" dirty="0"/>
          </a:p>
        </p:txBody>
      </p:sp>
      <p:sp>
        <p:nvSpPr>
          <p:cNvPr id="7" name="6 CuadroTexto"/>
          <p:cNvSpPr txBox="1"/>
          <p:nvPr/>
        </p:nvSpPr>
        <p:spPr>
          <a:xfrm>
            <a:off x="1547664" y="2132856"/>
            <a:ext cx="6120680" cy="369332"/>
          </a:xfrm>
          <a:prstGeom prst="rect">
            <a:avLst/>
          </a:prstGeom>
          <a:noFill/>
        </p:spPr>
        <p:txBody>
          <a:bodyPr wrap="square" rtlCol="0">
            <a:spAutoFit/>
          </a:bodyPr>
          <a:lstStyle/>
          <a:p>
            <a:pPr algn="ctr"/>
            <a:r>
              <a:rPr lang="es-ES" dirty="0" smtClean="0"/>
              <a:t>¡¡Extraer información de un archivo de Word </a:t>
            </a:r>
            <a:r>
              <a:rPr lang="es-ES" dirty="0" err="1" smtClean="0"/>
              <a:t>Perfect</a:t>
            </a:r>
            <a:r>
              <a:rPr lang="es-ES" dirty="0" smtClean="0"/>
              <a:t>!!</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7" name="Picture 9"/>
          <p:cNvPicPr>
            <a:picLocks noChangeAspect="1" noChangeArrowheads="1"/>
          </p:cNvPicPr>
          <p:nvPr/>
        </p:nvPicPr>
        <p:blipFill>
          <a:blip r:embed="rId3" cstate="print"/>
          <a:srcRect/>
          <a:stretch>
            <a:fillRect/>
          </a:stretch>
        </p:blipFill>
        <p:spPr bwMode="auto">
          <a:xfrm>
            <a:off x="2987824" y="2492896"/>
            <a:ext cx="3099548" cy="2262787"/>
          </a:xfrm>
          <a:prstGeom prst="rect">
            <a:avLst/>
          </a:prstGeom>
          <a:noFill/>
          <a:ln w="9525">
            <a:noFill/>
            <a:miter lim="800000"/>
            <a:headEnd/>
            <a:tailEnd/>
          </a:ln>
        </p:spPr>
      </p:pic>
      <p:sp>
        <p:nvSpPr>
          <p:cNvPr id="11" name="10 CuadroTexto"/>
          <p:cNvSpPr txBox="1"/>
          <p:nvPr/>
        </p:nvSpPr>
        <p:spPr>
          <a:xfrm>
            <a:off x="323528" y="5013176"/>
            <a:ext cx="8208912" cy="646331"/>
          </a:xfrm>
          <a:prstGeom prst="rect">
            <a:avLst/>
          </a:prstGeom>
          <a:noFill/>
        </p:spPr>
        <p:txBody>
          <a:bodyPr wrap="square" rtlCol="0">
            <a:spAutoFit/>
          </a:bodyPr>
          <a:lstStyle/>
          <a:p>
            <a:pPr algn="ctr"/>
            <a:r>
              <a:rPr lang="es-ES" i="1" dirty="0" smtClean="0"/>
              <a:t>Es necesario el uso de estándares de almacenamiento longevo que permita abrir los documentos en los 20-50-100 años.</a:t>
            </a:r>
            <a:endParaRPr lang="es-E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Segundo Reto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1261884"/>
          </a:xfrm>
          <a:prstGeom prst="rect">
            <a:avLst/>
          </a:prstGeom>
          <a:noFill/>
        </p:spPr>
        <p:txBody>
          <a:bodyPr wrap="square" rtlCol="0">
            <a:spAutoFit/>
          </a:bodyPr>
          <a:lstStyle/>
          <a:p>
            <a:r>
              <a:rPr lang="es-ES" sz="2000" b="1" dirty="0" smtClean="0"/>
              <a:t>Independencia</a:t>
            </a:r>
            <a:endParaRPr lang="es-ES" b="1" dirty="0" smtClean="0"/>
          </a:p>
          <a:p>
            <a:r>
              <a:rPr lang="es-ES" dirty="0" smtClean="0"/>
              <a:t>Es necesario que los documentos </a:t>
            </a:r>
            <a:r>
              <a:rPr lang="es-ES" sz="2000" b="1" dirty="0" smtClean="0"/>
              <a:t>no sean dependientes del software y hardware </a:t>
            </a:r>
            <a:r>
              <a:rPr lang="es-ES" dirty="0" smtClean="0"/>
              <a:t>disponible, ya que los escáneres, servidores, </a:t>
            </a:r>
            <a:r>
              <a:rPr lang="es-ES" dirty="0" err="1" smtClean="0"/>
              <a:t>etc</a:t>
            </a:r>
            <a:r>
              <a:rPr lang="es-ES" dirty="0" smtClean="0"/>
              <a:t> y el software caducarán y cambiarán. No por ello deberemos perder ningún documento ni capacidad de gestión de ellos.</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CuadroTexto"/>
          <p:cNvSpPr txBox="1"/>
          <p:nvPr/>
        </p:nvSpPr>
        <p:spPr>
          <a:xfrm>
            <a:off x="323528" y="5013176"/>
            <a:ext cx="8208912" cy="830997"/>
          </a:xfrm>
          <a:prstGeom prst="rect">
            <a:avLst/>
          </a:prstGeom>
          <a:noFill/>
        </p:spPr>
        <p:txBody>
          <a:bodyPr wrap="square" rtlCol="0">
            <a:spAutoFit/>
          </a:bodyPr>
          <a:lstStyle/>
          <a:p>
            <a:pPr algn="ctr"/>
            <a:r>
              <a:rPr lang="es-ES" sz="2400" i="1" dirty="0" smtClean="0"/>
              <a:t>Como hasta ahora, los documentos deben </a:t>
            </a:r>
            <a:r>
              <a:rPr lang="es-ES" sz="2400" i="1" dirty="0"/>
              <a:t>p</a:t>
            </a:r>
            <a:r>
              <a:rPr lang="es-ES" sz="2400" i="1" dirty="0" smtClean="0"/>
              <a:t>ermanecer y alimentar el archivo histórico documental </a:t>
            </a:r>
            <a:endParaRPr lang="es-ES" sz="2400" i="1" dirty="0"/>
          </a:p>
        </p:txBody>
      </p:sp>
      <p:sp>
        <p:nvSpPr>
          <p:cNvPr id="12" name="11 Rectángulo"/>
          <p:cNvSpPr/>
          <p:nvPr/>
        </p:nvSpPr>
        <p:spPr>
          <a:xfrm>
            <a:off x="395536" y="3068960"/>
            <a:ext cx="813690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Vida de los documentos electrónicos</a:t>
            </a:r>
            <a:endParaRPr lang="es-ES" sz="1600" dirty="0"/>
          </a:p>
        </p:txBody>
      </p:sp>
      <p:cxnSp>
        <p:nvCxnSpPr>
          <p:cNvPr id="14" name="13 Conector recto"/>
          <p:cNvCxnSpPr/>
          <p:nvPr/>
        </p:nvCxnSpPr>
        <p:spPr>
          <a:xfrm flipV="1">
            <a:off x="899592"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1547664"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2195736"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2843808"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3491880"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4139952"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4788024"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5436096"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6012160"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6588224"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7164288" y="285293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7740352" y="2852936"/>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39552" y="2492896"/>
            <a:ext cx="720080" cy="369332"/>
          </a:xfrm>
          <a:prstGeom prst="rect">
            <a:avLst/>
          </a:prstGeom>
          <a:noFill/>
        </p:spPr>
        <p:txBody>
          <a:bodyPr wrap="square" rtlCol="0">
            <a:spAutoFit/>
          </a:bodyPr>
          <a:lstStyle/>
          <a:p>
            <a:r>
              <a:rPr lang="es-ES" dirty="0" smtClean="0"/>
              <a:t>2012</a:t>
            </a:r>
            <a:endParaRPr lang="es-ES" dirty="0"/>
          </a:p>
        </p:txBody>
      </p:sp>
      <p:sp>
        <p:nvSpPr>
          <p:cNvPr id="28" name="27 CuadroTexto"/>
          <p:cNvSpPr txBox="1"/>
          <p:nvPr/>
        </p:nvSpPr>
        <p:spPr>
          <a:xfrm>
            <a:off x="1870380" y="2492896"/>
            <a:ext cx="720080" cy="369332"/>
          </a:xfrm>
          <a:prstGeom prst="rect">
            <a:avLst/>
          </a:prstGeom>
          <a:noFill/>
        </p:spPr>
        <p:txBody>
          <a:bodyPr wrap="square" rtlCol="0">
            <a:spAutoFit/>
          </a:bodyPr>
          <a:lstStyle/>
          <a:p>
            <a:r>
              <a:rPr lang="es-ES" dirty="0" smtClean="0"/>
              <a:t>2020</a:t>
            </a:r>
            <a:endParaRPr lang="es-ES" dirty="0"/>
          </a:p>
        </p:txBody>
      </p:sp>
      <p:sp>
        <p:nvSpPr>
          <p:cNvPr id="29" name="28 CuadroTexto"/>
          <p:cNvSpPr txBox="1"/>
          <p:nvPr/>
        </p:nvSpPr>
        <p:spPr>
          <a:xfrm>
            <a:off x="3779912" y="2492896"/>
            <a:ext cx="720080" cy="369332"/>
          </a:xfrm>
          <a:prstGeom prst="rect">
            <a:avLst/>
          </a:prstGeom>
          <a:noFill/>
        </p:spPr>
        <p:txBody>
          <a:bodyPr wrap="square" rtlCol="0">
            <a:spAutoFit/>
          </a:bodyPr>
          <a:lstStyle/>
          <a:p>
            <a:r>
              <a:rPr lang="es-ES" dirty="0" smtClean="0"/>
              <a:t>2050</a:t>
            </a:r>
            <a:endParaRPr lang="es-ES" dirty="0"/>
          </a:p>
        </p:txBody>
      </p:sp>
      <p:sp>
        <p:nvSpPr>
          <p:cNvPr id="30" name="29 CuadroTexto"/>
          <p:cNvSpPr txBox="1"/>
          <p:nvPr/>
        </p:nvSpPr>
        <p:spPr>
          <a:xfrm>
            <a:off x="5652120" y="2492896"/>
            <a:ext cx="720080" cy="369332"/>
          </a:xfrm>
          <a:prstGeom prst="rect">
            <a:avLst/>
          </a:prstGeom>
          <a:noFill/>
        </p:spPr>
        <p:txBody>
          <a:bodyPr wrap="square" rtlCol="0">
            <a:spAutoFit/>
          </a:bodyPr>
          <a:lstStyle/>
          <a:p>
            <a:r>
              <a:rPr lang="es-ES" dirty="0" smtClean="0"/>
              <a:t>2070</a:t>
            </a:r>
            <a:endParaRPr lang="es-ES" dirty="0"/>
          </a:p>
        </p:txBody>
      </p:sp>
      <p:sp>
        <p:nvSpPr>
          <p:cNvPr id="31" name="30 CuadroTexto"/>
          <p:cNvSpPr txBox="1"/>
          <p:nvPr/>
        </p:nvSpPr>
        <p:spPr>
          <a:xfrm>
            <a:off x="7470982" y="2492896"/>
            <a:ext cx="720080" cy="369332"/>
          </a:xfrm>
          <a:prstGeom prst="rect">
            <a:avLst/>
          </a:prstGeom>
          <a:noFill/>
        </p:spPr>
        <p:txBody>
          <a:bodyPr wrap="square" rtlCol="0">
            <a:spAutoFit/>
          </a:bodyPr>
          <a:lstStyle/>
          <a:p>
            <a:r>
              <a:rPr lang="es-ES" dirty="0" smtClean="0"/>
              <a:t>???</a:t>
            </a:r>
            <a:endParaRPr lang="es-ES" dirty="0"/>
          </a:p>
        </p:txBody>
      </p:sp>
      <p:cxnSp>
        <p:nvCxnSpPr>
          <p:cNvPr id="33" name="32 Conector recto de flecha"/>
          <p:cNvCxnSpPr/>
          <p:nvPr/>
        </p:nvCxnSpPr>
        <p:spPr>
          <a:xfrm>
            <a:off x="827584"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288844" y="3789040"/>
            <a:ext cx="1080120" cy="646331"/>
          </a:xfrm>
          <a:prstGeom prst="rect">
            <a:avLst/>
          </a:prstGeom>
          <a:noFill/>
        </p:spPr>
        <p:txBody>
          <a:bodyPr wrap="square" rtlCol="0">
            <a:spAutoFit/>
          </a:bodyPr>
          <a:lstStyle/>
          <a:p>
            <a:pPr algn="ctr"/>
            <a:r>
              <a:rPr lang="es-ES" sz="1200" dirty="0" smtClean="0"/>
              <a:t>Implantación de gestor documental</a:t>
            </a:r>
            <a:endParaRPr lang="es-ES" sz="1200" dirty="0"/>
          </a:p>
        </p:txBody>
      </p:sp>
      <p:cxnSp>
        <p:nvCxnSpPr>
          <p:cNvPr id="36" name="35 Conector recto de flecha"/>
          <p:cNvCxnSpPr/>
          <p:nvPr/>
        </p:nvCxnSpPr>
        <p:spPr>
          <a:xfrm>
            <a:off x="1835696"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1310338" y="3790781"/>
            <a:ext cx="1080120" cy="461665"/>
          </a:xfrm>
          <a:prstGeom prst="rect">
            <a:avLst/>
          </a:prstGeom>
          <a:noFill/>
        </p:spPr>
        <p:txBody>
          <a:bodyPr wrap="square" rtlCol="0">
            <a:spAutoFit/>
          </a:bodyPr>
          <a:lstStyle/>
          <a:p>
            <a:pPr algn="ctr"/>
            <a:r>
              <a:rPr lang="es-ES" sz="1200" dirty="0" smtClean="0"/>
              <a:t>Cambio de servidores</a:t>
            </a:r>
            <a:endParaRPr lang="es-ES" sz="1200" dirty="0"/>
          </a:p>
        </p:txBody>
      </p:sp>
      <p:sp>
        <p:nvSpPr>
          <p:cNvPr id="38" name="37 CuadroTexto"/>
          <p:cNvSpPr txBox="1"/>
          <p:nvPr/>
        </p:nvSpPr>
        <p:spPr>
          <a:xfrm>
            <a:off x="2123728" y="3789040"/>
            <a:ext cx="1080120" cy="646331"/>
          </a:xfrm>
          <a:prstGeom prst="rect">
            <a:avLst/>
          </a:prstGeom>
          <a:noFill/>
        </p:spPr>
        <p:txBody>
          <a:bodyPr wrap="square" rtlCol="0">
            <a:spAutoFit/>
          </a:bodyPr>
          <a:lstStyle/>
          <a:p>
            <a:pPr algn="ctr"/>
            <a:r>
              <a:rPr lang="es-ES" sz="1200" dirty="0" smtClean="0"/>
              <a:t>Nuevo software ofimático</a:t>
            </a:r>
            <a:endParaRPr lang="es-ES" sz="1200" dirty="0"/>
          </a:p>
        </p:txBody>
      </p:sp>
      <p:cxnSp>
        <p:nvCxnSpPr>
          <p:cNvPr id="39" name="38 Conector recto de flecha"/>
          <p:cNvCxnSpPr/>
          <p:nvPr/>
        </p:nvCxnSpPr>
        <p:spPr>
          <a:xfrm>
            <a:off x="2627784"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1403648" y="3140968"/>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864908" y="4571797"/>
            <a:ext cx="1080120" cy="461665"/>
          </a:xfrm>
          <a:prstGeom prst="rect">
            <a:avLst/>
          </a:prstGeom>
          <a:noFill/>
        </p:spPr>
        <p:txBody>
          <a:bodyPr wrap="square" rtlCol="0">
            <a:spAutoFit/>
          </a:bodyPr>
          <a:lstStyle/>
          <a:p>
            <a:pPr algn="ctr"/>
            <a:r>
              <a:rPr lang="es-ES" sz="1200" dirty="0" smtClean="0"/>
              <a:t>Cambio de escáneres</a:t>
            </a:r>
            <a:endParaRPr lang="es-ES" sz="1200" dirty="0"/>
          </a:p>
        </p:txBody>
      </p:sp>
      <p:cxnSp>
        <p:nvCxnSpPr>
          <p:cNvPr id="43" name="42 Conector recto de flecha"/>
          <p:cNvCxnSpPr/>
          <p:nvPr/>
        </p:nvCxnSpPr>
        <p:spPr>
          <a:xfrm>
            <a:off x="3491880" y="3140968"/>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4355976"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5292080"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6012160"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6948264" y="3212976"/>
            <a:ext cx="0" cy="5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4067944" y="3861048"/>
            <a:ext cx="3456384" cy="276999"/>
          </a:xfrm>
          <a:prstGeom prst="rect">
            <a:avLst/>
          </a:prstGeom>
          <a:noFill/>
        </p:spPr>
        <p:txBody>
          <a:bodyPr wrap="square" rtlCol="0">
            <a:spAutoFit/>
          </a:bodyPr>
          <a:lstStyle/>
          <a:p>
            <a:pPr algn="ctr"/>
            <a:r>
              <a:rPr lang="es-ES" sz="1200" dirty="0" smtClean="0"/>
              <a:t>…………………………………………………………………………………</a:t>
            </a:r>
            <a:endParaRPr lang="es-ES" sz="1200" dirty="0"/>
          </a:p>
        </p:txBody>
      </p:sp>
      <p:sp>
        <p:nvSpPr>
          <p:cNvPr id="49" name="48 CuadroTexto"/>
          <p:cNvSpPr txBox="1"/>
          <p:nvPr/>
        </p:nvSpPr>
        <p:spPr>
          <a:xfrm>
            <a:off x="2987824" y="3789040"/>
            <a:ext cx="1080120" cy="461665"/>
          </a:xfrm>
          <a:prstGeom prst="rect">
            <a:avLst/>
          </a:prstGeom>
          <a:noFill/>
        </p:spPr>
        <p:txBody>
          <a:bodyPr wrap="square" rtlCol="0">
            <a:spAutoFit/>
          </a:bodyPr>
          <a:lstStyle/>
          <a:p>
            <a:pPr algn="ctr"/>
            <a:r>
              <a:rPr lang="es-ES" sz="1200" dirty="0" smtClean="0"/>
              <a:t>Cambio gestor documental</a:t>
            </a:r>
            <a:endParaRPr lang="es-E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Tercer Reto</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984885"/>
          </a:xfrm>
          <a:prstGeom prst="rect">
            <a:avLst/>
          </a:prstGeom>
          <a:noFill/>
        </p:spPr>
        <p:txBody>
          <a:bodyPr wrap="square" rtlCol="0">
            <a:spAutoFit/>
          </a:bodyPr>
          <a:lstStyle/>
          <a:p>
            <a:r>
              <a:rPr lang="es-ES" sz="2000" b="1" dirty="0" smtClean="0"/>
              <a:t>Unificación de archivos</a:t>
            </a:r>
          </a:p>
          <a:p>
            <a:r>
              <a:rPr lang="es-ES" dirty="0" smtClean="0"/>
              <a:t>La gestión de documentos electrónicos </a:t>
            </a:r>
            <a:r>
              <a:rPr lang="es-ES" sz="2000" b="1" dirty="0" smtClean="0"/>
              <a:t>creará un nuevo archivo de documentos </a:t>
            </a:r>
            <a:r>
              <a:rPr lang="es-ES" dirty="0" smtClean="0"/>
              <a:t>independiente del archivo en papel existente. </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6" name="AutoShape 2" descr="data:image/jpeg;base64,/9j/4AAQSkZJRgABAQAAAQABAAD/2wCEAAkGBhMSERUUExQWFRUVGBgaGRgYGBwYHBggHRwaGB0cGRwbHSYeGB4jHRkWHy8gIycpLCwsFx8xNTAqNScrLCkBCQoKDgwOGg8PGiolHyUsLCwqLDAsLDQsLCosLDQsLCwsLCwsLCwsLCwsKiwsLCwsLCwsLCwsLCwsLCwsLCwpLP/AABEIAMIBAwMBIgACEQEDEQH/xAAcAAACAgMBAQAAAAAAAAAAAAAFBgMEAAIHAQj/xABMEAABAwIDBAYGBgcGBQQDAQABAgMRACEEEjEFBkFREyJhcYGRBzJCUqGxI2KSwdHSFBZTcqLh8BUzgpPC8RdDVHOyJGOz4mSj0zT/xAAZAQACAwEAAAAAAAAAAAAAAAACAwABBAX/xAAxEQACAgECBQIDCAIDAAAAAAABAgADERIhBBMxQVEyYSJxsRQjUmKRoeHwQoEzwdH/2gAMAwEAAhEDEQA/AB2L3LSdUT3Gfgq/kaAbQ3EiSlRQeSwa6W46lYTCoUAOXYePaBXu0Gf/AEq5MnX+IVnZNIJUzQH1bMJx9vdF5TYWjrAidD90/GKH4nZzrfroIHPUeYtXVvR20lxJQoAwDHkg/eaYf7HbcOUpUknncaSYzSeYqkawjOxluiA43nAUqrFrrqjW6DD7zjXRpCgTBAy8+QJ4E0P2l6JtS2pQ/jHwJNWtwIzgwWpI7iIGGxykGUqKT2GKatk+k7GMwCvpEjgvrfHWqavR+/ByKQopMEadtuJ8qD47Yb7PrtKA5xI8xRB0boYDVuOonV9k+mdlUB9tSDzT1h5G/wA6Z8NtHZ+MgoW2pXC+VQ8DHyr5163KK3bSvnFHiL6dJ9G4jdkewfA/1+Fc8wO5+IweJCnEdQqXC0mU9aYnjJ7qWtj7543DxlxCso9lXXHkqY8KacD6TnMZkw7rSQorBzoJAtOqTOvYauhFR8qOslruy4Ywo4yJUcozERMXIvAnlc+dRNdIha1pcUEqayFAJj2pPK4MUwYLevZ7v0Li0ocR1DnGS6bGFeqdOdXX91ULTLSxB04jwIrm2cK4YlDn6zo18UhADjEFje94suMOIzpUxCXJgyQUwecWPbNMGP3hZew4CVgLS5h5QbEfStnxtJtSxtDYLzaSCkkQbi9UXcOAFKAhSiie3KQBQLxFtezj9YZorfdf2nVsXs9DtlpmLToR4/jalB3YqwnFBo5kpWoQbGOiQru9r4UMw+9OIwqFGemAUSEHlNkg6iB8qL7N3rZKsQHD0anlkpBuD9ChMTz6hNxpWoXVW9dj/e8z8u2rpuJD+mnpGkup9hYIUOaU89dKSn9304peMaQcmVxS0QCIKSuB3QeFdTdZQ8nDzCkkG4P/ALc2IpE2Zs4/p+MabOilRNp1MTpN+Fa61Khu+0zu4bT23gDCbx47Z/0ONaL7ItJ6xA7FcR30XTg2MUkOYRYWkes2fWT4GjOKxPXeQ+3ZTaBChrBcv2+trS1tfc0tq6bAKyqmyQYi3A/d21mIV9jHDUm6/wASVzHuJbeaUSoKZWOtqnKFqAHZciDVHdEtdKnpigJym64ifExOtVmt7A99HjkFpyFJDoEcL5h3ca2Z2MpSsjakri4UDYiNQb8xWmnK1sOviZ7SGsB6eY34za+CC8OULagOqkoAMDonk6pF7kVJit9MIoJyLKsrqQQlBtBg6gXvSqndEoCZcZbCVTBVHBU8OZr1zA4RI+kxzCbg2KToZ96s/MtPQR2iru0YcfvywpMJQ6SlbeoCQYWhVr3sNapY/fsLQ62nDqAyEBSlCDKT6sC8UFcx+ykiFYtSv3Ek8Z901EverZSbAYhyberE+ZFTNx8SvuR5MNu78vlcBpsIj1pJMzpE/Gh2B3ne6FCc8ZUJCYSngALk30qmd98IP7vAOr7z/NVaN77uEDodmpA4Tf5JFTFh6tLynZTNMRtLErBCXnE9ck5eN5PnUL2BedKpS4rMAJ608eNWGd7NpOlQawzSSnUZTI4+92io3MbtdSwgqQhSgSAEpvGuoNXo8tJrPZZG3sB4AANqgCL1le/2ftM3OKHmPwrKvlD3lcxvAjW06cvcNMwvb3VD761ViUlKgJBI0IKfgCU/KmgbvMLJCcySmxhRt4GajXuePZdP+JI+6KFqrMYEJbEiPuQ/kU5eIOsgeyOduFObW0lAyIPhPxQVfKlTcXZinMRikBQCm1cQYMLWjw0FNGK3ZeJkpSs80qAPxCaFRYo2ENijHcwRszF5doLURqJj7fOOdNDGIbSvMZSCTrMX/hpQ/QnE44pKVBXQ5tJMZgJtM8aIrxBB6sJ7FDKfNOU0uuwoNx3hOgfp4nu7Ch+mPpMQRx8fy0W2hgQWHSUhJSgkFMie8WGlK+BXGMd7UoPxXzB58qMvYqyk3uCLeqbdhj4ChV15ZBEJlOoESnsjYDGIwoU6kEp6p6oPZPOgm2fRk2VoSypQU4CUgGQY7Dp50d3UxpQyoTbMqeVlHX/cVexG1T+k4VdoSVCx1tPMj40SlQoxsf5lMCWORkTle2tw8Rh0qWqClIJMgpMDlIg0P3VP/qW9fXHx512LfDEoVs/FJSVGUSPaAgniCQNfhXGN11Q+3r/eJ+fGt9J+PGczFaBpyBib7xJIxT3atR8zNZsveHEYcyy6tHcTB7xoa7Hit3mXMKXFNgqS2VZrGSOY591AGvR21iWEOpUErWDbjKdeF+d6VY+LCpEYlYKagZS2R6Y8SgQ+2l0cSOor4W+FNOC382ZixDn0Kj74j+IW84pExno4xAbztwtBEgwRbnyGlLb27WJb9ZtXeL/Kh1KRjP6/zJy3U5A/T+J3DEbspcTmYcSocLgjzFqX8dsRxtUrbNjIMSBbLII7JHjXL8BtR7Dqlt1bauwkfDjTjsr0wYhvqvBDye7KrzFj4ikPwqNuNvlGpxTrsd4UwmMdYOdlRC9QCZTOTLEaQY+JrbYe3inHPvrTmKlXCZGspm9oEz/Qq3hd8tmYv15YX9awnvFvOK2b3YSh3Oh5C23jAVyOtyDlI+N6Phq3q1DPY4+cq+2u3ScYOd/lGrC7Vw+KcOVSVgt5SlViCFKkQeInhVbHbAUg5mDz6p7eRPyPxpYxW7brdymQDIKfmYvVjZ2877IhZ6ZImyvX1sArkBzmhF/a1ce8Pk7ZrOR4lLagStakvNifotRB9YhUcdOVLWKwKAS0mzefKOwEm9Pr+3MO84uTEobTCxxS4skA6aHXvpexezm1bQDaf7tTqIynmM1jfjWuncNpOdpntPp1DG8FYrcHCNicylnOlOuoJgmp8ZulgW09ROY50i5J6pJBPC+lPL+7OHABKTOZMkqPMcoqPH7PwiAkw3PSNAkrn20gzKtIoCrb7yw67f8AgijtXY+CbbV0TSQoKTBIuBN5knsq3tRzDpZdDbSUkotAHV0OsTz1NHtqYnBJa6pYkLamCkmziCdJOk+Fa7X3jwfQPoQ6gq6JwQlN5KFRMJtVEDuRLDHbAMHoxwyAJbElGWwm8RMDjVXd591OGbCWlKiSCEqvfssRamNG/OECgOkUTrZCufaIoPsXfTDs4dlsh0qCAk5Ugi3bNhVZUf5SfER6YM2Nh3ziMUUtmSoBQgWJAXBB7CD41O/gMScS1KcpCFkXAsCkHTtWPOvMBvo229i1Bpas7qVJggH+6bTHfao8VvwDiWlpZIhp0QpXvKaPAcMvxqaqxtql4cn0wirYmJ95P2jWVQO/7v7BH2/5VlFrr8wdNnidHbEGZqUEz2d9IyvSApKFFbSSADMEifOasbK9JLTiZ6FaYsRmBjjRC+sjOYBpcHGJQ3FTG09oI5lz/wCY/mrozdk93j/vXJt39vpb2ninsqilzPaQCJUhXdTojf7C5wlRWlZFkkAyPA/1FUtqYxmW1b+JrizG2WDpmwrg8lE01AApGYBXOR9xpHx232FbTwjoUcqWnkqJSREiRw+VNLe8GHUbPIjkTHzolsTyJTI22xgNvBN/2s8no0lJwqFZYAEhUdwPbR87tsGOqUzGij8jIoF+ltja4UFoyqwhE5hEhzSZiabGnAdCCOEH8KoKjdhIWYY3iRuTsRLuHJK1pX0zySRBBynjbt51Y2tuqpC2Mq0kqdIFij/lOK7fdNXdwBDWIHu4t/5iiu2U9bDH/wDIT8Wnk/fQ8lCBtD5zhusTt4d38T0D5Uk5eiXMKCkgBJJiTmGk1xvd4w6jX10fPjX05tdE4Z5I/YuDzQoV8w7FMLT3p+dMqQI+0XY5dd52RzFkMlPNKhy5/aHj4VLuxtUt4ZAm0q7dTyAnx0pq3ZAVhEggESsQRPtH8aFbmbEZcwLKlo60KlQUUmy1i8GOApNtLc0lT5j67V5QDDxKmzdqj9ECSASGnEi/MK4cdah2njUq2efeDKIsNRlMjiLUTwW6iFsDKtaQM4ggKFlKT2EaUNx+7RGzy6HBAw4UUlJSfUCiJB63iKUVsAxjtiNDVk5z3kO0dg4R0YeUI+lUhKuJhSZJvp1vChGJ9GuHU4ttEoISlQP71oIuLGjTuwMSkMgpBAU2AQpJExHGCPlWFt5p9RUhQORJtyzEAkpmNDfsoSSOxEvAI6gzlm8e7ruEyKUqUOTlI10Bv4EVHshlRw+IyhSlKTYAEzCkG3Cde2j3pBxBcYwyfdKv/FOvlVHdFzKZ5Zfm34ffWuh9Sk+0x3JhgPeVdlb6YvCwkOqAGqHOsB2Qq48Iplw/pLw7tsSxB99v8Df4mi+8OxMI+lS1IEpmOB4fzsKXsZ6NG8x6JZPWgAnszailalOx/iM0Ebgwp0DOI62GxCV29QmFeWvwoU7gHEqCMhzSIAF+OkUKe3QdbGYIJHApM30HaDNSM4t5LIPSL6QQM0nMLxE8rkUympRqK+INtr4AbzCrWwcRf6NdzPWPyk2rdO6b98rUSoKPWHMTx5Clp9e0iSekxITzzKA+YrRWy9oKGYqfIiZ6RREc/WrPyE8/vHc+z8P7RuO52IIMJQCYPrC8GbxW690HIVK2klQIJKuyL2pKO7eMUnMUuFMTJJIjWZnSpWdx8UsBQSCFCRcXHMeR8qIU1wedZG9O7yUxmxTCY+uPvIqIbLwyRBxzAjkpJ/1Ur4LcV91IUnJCjAuBJ5X7xW+D3GeczwpI6NWVV9DfsvoanKr/ALmTmW+fpD6MNgEFROOQcxmwB4BPCeVRuO7MzBRxSiQCLJPGPqdlDm/R44VrbLgCkJCjroYjv1Fbn0dkOJbLolSSsGDoJ53m1Hpr8QdVnmXTtTZn7Vz7KvyV5USfRskj+9+FZRaE8Qdb/ilqAbESDqKzDYVKJyg9YyZvV1WyXAbpPhf5TW39nr91XkfwrlFbMYwZ0dSdciA8EIxTvj8mzVzEbMSt1DuYgo4c40vwqVjYrofWooVBAgx2JH3GrxwSx7J+yfwq2Dg5APTxKBQjcyg9/etnsX/41DidmrXiWnQoBKAQReeNhzmY8KKL2U4VIIQoxm4cxFTDZznuK8jS/jXoIfwnvKB/vx/2z/5CvcPh3EvrXm+jUkQJ0IjQcOPnVpzZjnSJORXqqGh7DUwwa/dV5GhOoDp2hfCe8oYRxaUO9GSF53ct4vw+NWMPtjFBlkuOL6RKkqMqmCMwBg2mD8a2w+AWOklKh11HQ8QK9fwqimwJ00FWWYdJNKmbMb845TjzalfRhKQklCetmBm8d+lcw2bZXLT56V0RLCrWNIGDbhSpkQY+IERXR4Gxnc59pi4tFVRidcwO+zmHUlgNpUClSwoza4kSDU+7e/bWGYYZW2skqWAUkQestdwYi1taC5SQD2CquHa6qbdo+OnnSuJ4h0uYA942ihHqXIj1srffCpbShRWklTsAomfpFq1BOgIqri968MrZy2M8OfohGUpMk9Hk4WgkRNKLLVtNCrwuaru4cZVKjrdHlnsAJjzpX25/aM+xp7zprm3MOtpmHmzCmFHrCYkSSNedWsNjELxZKFpV9Cn1VA36RVrHtmuUYZoAAx1oQCf3dPmamYwiQkJvAg63srNr30z7cc9Iv7GMdYw+k3BpOCaVAzJWbwJPrDWuebuiyv3T8k+HDvottrEKDEEqIURYkwmL2H9a0M3dTf8Awq+XkNONbOGt5pZvaZ76+WFHvGbGuHIvtB+/uqzs5C3XsiSASqQTMWT2A0PccWUkTIM6i8QeXbHgKkwe2FsudIEpJE6zGkAc9CZ7RXLRwGGTtNzKcbCFFYHEpZSQApOZMQR+1jQ9sUnYthRK0ZeuXMsfWKwI8zTN+uig10ZaBhQMhUaOBzSD3UvvbQl1T2X/AJwcyz/7gVEx4TXY4dkYNpPac29XUjI7xk2sziugclqE5BKuromOR7BUj2DxaMOZRAQ0pJOZFgEmdJnjQ/aXpAU40630GWQAFZ5BmDYR4XqTaHpCW428gsBIU2sBWefWSoGBHCeNZ9dec6jG6LMY0y5/ZuL6EJyCA3kJzI0iImZrfZWycWWGgkpAyJiVjRQB4XGtD3PSI4ZT+jpy5PWznXSIie2vMDv66lpsBDXVShMHNJhIAOscPjU5lY7mTRZ4Etbv7GxP6OjItKQZUOseJI4DsrzY+wH82IAWgHplA3VqEpVPq39f50L2Zvu+202hKGoTNyFTqTzg3NaYbffEI6bIGpW6VXSqJyoHBWnVFTmVe8hSzfYRgb3Yd6VRLqZKU3v28/3a8O6q+kTLwJyn2e0DmOdBv13xGcmUDMEgwibAnhPaahc31xWYHOmYIsgaSDp4CpzaveTl2+0ZFboq4vfwfzrKWUb6YuLuDwQn8Kyr51XvK5VvtHL+3cN+2Y/zEfjWfrHhR/z2PtprigYHKvFNgcK1TJidr/WnB/t2PtCs/W7Bf9Qz5/yriLbU1N0Q5CpJidn/AFywH/UM/H8tefrxs8f89nyV+SuNBA5VKtFqqTE6/wDr7s79u19hX5Kz/iBs79sj/LX+SuDT86I9On3h51ck7P8A8QtnftU/5S/yVn/ETZ37Qf5S/wAlcWOJR7wrz9LRz+FVLxO0n0jbO98/5S/y1E56SNmj2jP/AGl/lrjf6ant8q0U8FKESIBuagEk67srevC4ZpKXyQVgKEIUq0AeyOdXf+IezOav8lf4VzjbpJRhyATLfCOGXme2hn6I7b6Jd+78aK0gMcmStWK7Cdb/AOIGzPrf5SvwqA+kTZJtc8P7lVcxb2Y/r0K48PxqBrdTEzIQNedvOkaq+5Ebos7Azqv697J91X+Sawb7bLOiF/5R/Guct7p4sxLYEwBfWeVr1eb3PxYBJSAE3MgmBE8uVCWSEEs944YverZKxC21kci2r8aHp25suYYbWlSeseooDKLq1MTANBv1KxByAqQC56ttbZudrXvVLDbEU1i1srIzFIEjSFoMaGNCO+m0lScD6RdqsBk/WNDW+WzSJDb0Hjl/+9b4vbmz0wFJeSSJjLcTpN7UMwPo+ygAOTkWRpxFzwuKobc2J0bqSSpanQFzHvE2sKQRX+H9o37wf5fvCzm09nHQPifq/wA6ofpWEPXT0pZ9qQArXhpxj41f2VsHDwsvhcpFssgiwjMCLXzeAFAm2EZFJHqSQO7Na/dT6NGGKjtFWFyQCe8tq27sy6SjEG3Z+atlbx7NuOifM9356221ufhGmluIWpShlAkm4JAOmkV7it0MGllSwpWYNhQGY+tAJTp33nhSsV+PpG/efi+s0/WfZv7B8+I/PXid6tnDTDPW+sP/AOlb4jdPCBoqClFQbzAZj60AxEaa8eFe4HdTBqaQpRUCpEkZjY3gRF+HHjUwnTH0k+866vrI0727PGmEc+0PzV4N8MCJjBqvf1h+PZVjZu6uDW22pZIKvWAUbXIEWM+dRbL3cwi0ErEKCiIzEWjXjeamU226/KVpfffp85od9cF/0R+2K8/XfCcMF5qH4VZY3awZLoj1XITJ1TEybG9aN7v4PpnUlPUSElB5kxM276vK+JWlvP1kH684b/ox5p/LWUVb3d2dAlJnjH+1e0e3tBwfJiUdlP6QlJ5FQny1r0bvYg8AfBX4U3bNVD5SSYUtM3InRJmKasXs9DawA0lQtc+IN1SBBy+dJSx3Gdo560U43nLkbq4jipI7Lz8q3Tum8fb+KfxmuibcwqUstLCQkk3gAeyTwF9KNYiYQWyACATF+HLTiPs1Y5hJGemO3mVhAAcTka90ygp6RR6ygBcjWb6G1EsP6PlqANyDxBXfuJAFNG/MdGwZBUk9aOfV/nRPZmLQrDNgqhQJNtYkngCeXlQAsXKloeF0Bgs53tjdFOFQlSkZsygOt8fVV3UY2ZuK062HEoEG11JAnlcE0R9IOISrCtBOY5F6kG8qTxIvVvdDaCRhVIWJHSHiBxI9ojgKH/LSWOP4hD050iBdobstsONIU2kBYOl+IAvAPPSjy9ymEZwAkqQkn1CdBOpUaqb1YrOWCBAScogz7Q5W40XxG2iZGYSoEcL2jgTQDQCwJ+UM6sAiD9hbvMO4ZpxTclZKTARaLTdP31zTenCpa2g+hNkoWQLARA5C1dB2Bj1IwwAzWUqwN/WIsOkSeHKufb0KnHOHiSk37UjW5+daKSuRiIuBwcx93PKFFkLjKWl+tpIAifGmBQaGJQOpBZXOVMpzBRi15tFKe7CVqGHyBSjlc9UEmLaR/V6Y07CxKnUlSNUrjMUptKO2ePfRcRnmbLnp/wBSUY0DJx1/7l5GJbS6sC30bdwkJuFLmxHKKhwe00gP2N3nSAOSkgQe6pMNug9mOdxKZSBqVHVR4AAVNs/dBsl1K3FHK5wCQD1EHjJ9qlgWHoIZNfcwedrjIwLSCyfWn1UlOnCZrzEbX6rgAEZcosbdVSfvo4vdhhCW7KV1kDrLJEacIq8nZTKSoJaQOqI6oJ9rib8KLl2dyIPMr7AxJG0Vk4WJJRGgB/5ccL6CgO0Vq/tHMsEEhs3EH1SBy5V0RjEJSxgCpQSOpckDXDuX+VIm9uKSvapUhQWnI3dN+Cgbim0JpbrFXPqHSWcPtEkKkm61nXn3moMPhy44lULIQkDqlIv4kVTZdgGATc9nZ/Or2zWgdQjldwpPkBBrmByTibrFAXMuJT1nBewRN7ix1I9bsFLuyUJWtAV6qnEg3ixWkHutTRhmjmXH1Y4gW9g6nt5UsL2W6OoUwpRJSJF+tPP8K6HCHZvlOdd1WOO3tiYYMKIjN9GJ6Q8XEAxJ0gms25sTDDDOqAEpbXELJAsYgEmkte7D/WhoyqCbi8R28hWj27D8LIaMkcxe1uNK5n5Jp0D8cf8AH7u4YNrMXShcddVoBiL1Hsvd7DqYaJTMtoPrq4pST7Vr0iHdt6SrolSRH9CYrRvdt/qktKkJj4CbTFTm/kk5f550PZ+7+HLLcomUpPrq4gTxrXB7tYfJ6hglXtq4KUL37BXP07uvkpJaXKdOVxFxxrYbFfH/ACV2n2Txqc38knL/ADx6we7jB6SUGOkUIClcIjjWjGwMOHnBkslLftK4hc6HsFIbmxHjYtuazYEfKtVbFeUVAtrggDQ9ulXzR+GVyz+OdI/sDDfsk/aP41lc4RsZ0ADo127DWVOd+X+/pJyfz/39YSfdjESOJUfjNNL+0VkyonvyhPxWqPGlPGgl1rVSlkjnmJT8TJFMbOwn1CAzE3lQCTe+pM9lhSqywziNsC7ZlfHYsrTBXmgzGZJ5j2RHHnU7eIPRgwVAAA9Uq4D3lgeQ41ea3McglSkJtwlR58gOFWtm7qNrSgqcUZQlUAJESJ1IJ7PCiFdpYnEAvWBgGKe2HAtv1SIUnXKNT2D5k1Z2TivoESqOqCJzXMDkoD560y7xbusIweIypJUGlEEqKiCkTOscOVb7iNoOCw56NBJSoFRAmQogcJNh8KIcO2dzKN66dhEneJKlYZarEJKCSEwB1hqR95q7uew442stoWoZz6pKYkBVzI4HSeNOG/8AfZ2KTybnyUlX3UD9EiyWHRJs6g8OLSRfyqxw4BwTK5+VJxKe8Ww3mm21uWBebTdWZVzM2t7POm5jdNE9Z5agkkQAABBiLzHhVb0hJnBk+660r+KPvplcWEySYEkyTFMWhATAa5yBFndHYjBw/XbSohx8SSTOV9xOmmgF65h6UsOhG1CEJCR0bRhIAGkcO6ujbK3uw2HaWlazIxGIPVEyFPLIv6t5HHjXPfSHjUYnFdOhJEhtPW1tI4GKNWTIC4zAcPjJziMXo0MuMX9l0Tpwn7q6U8PpUH6rnzbPHurje7mPW00hbaoUFKGYAcQQdZqV3GPup+mcKlkKvJMTpHw8qriuJFbYx2ELh+HNi5z5nU8Xt/DtKJW8gdUcZ4n3e+gJ39YaW5lSted3q+yD9EgXm49VXDlSKjBjIEKlQCUg9scfhVzDYNSlEAEmdAJOgrA3GsfTNq8Ig9UNYjf15YSlLaUZejOa6pI5aDhy40Nf2/i3AM7pSfaSjqgiDbqxzq5hN1XVASAmI9bXyEn4UZY3ZaQnM4qQNSSEpHef5ihxxFkhaiuJHQGxuZjwgRatG9iu9IlwNq6NIT1osAJGpPxpoxm9ez8MIRDqhwaAX/GTHkql530iu4hwNIaQ22qAqTnURMa2A8jWvhqDW+omZuIvFi4Ah7D7rBIlxYCRr/MmAKgxG82BwoKUqDhnRA6Q/askedKDuysTiVS64tQ+uqQP8IsKL4PdBtEdJBObL3Qgr4W5edUorQ/CMmRuY4+IyptL0juqsy2lsc1dY/ckfGhyMc86gqW4orIVCiYy8oj1fCpd+EoT0aWwABn0/wANQ4FsqASPasPEgffW6o5BMyWDDATTE7L2i2CouuJCYn6VVpsJvaZFeLwu1EpzFx4JABnpFwAYgzPaPOnXbGyMSplcqQUkJkSZMKEaj517j9mYotKSQkgpCT1hJgiPCwrPlv6I/SkSlp2qkSXXgBxKz99aHF7VAnpHoiZmRHOad9pYTFdEuUjKUXMouBHIydBWmLbxSWFJLdg0UEykwAkjn2VNTZ/iTQv9MSxtPasT0jpHgfurRveDaZEhxwg/u/hTzhf0pDaEhlXVSU+roDPnqaHbtreRhU5WlKSTnByqvYDUcLVA52/8kKL/AExYG820/fXb6qPy1n617RmM58UI/LTXs/EO58SrolHO5eEmxF4EaHraVCnFL/TS4WiPogCCkiJCkg/A3qazK5Yi3+tu0fe//Wj8tZTknbMW6Ge9JJ+dZV6pWj2hrfvqrwTgEZHwOUTlP+mmxtRzqlUjgI08eNKvpGajBpUPYdQr5j7xTC7tVpCQVuJTIm6hN+zWmg4Ji8ZAl4Ezxjwj8ap7FEMtm1kBJtfqynXwoQ9v1h0jqZnSOIsPM/hQB7fl1ttQQhCQnOrio3Klxe3GNKU3EVqesYtDkdI9bVbz4d4X6zTgjvQRQD0fY9tOz2ytaUwpz1iB7ZPHvpIw+8+IxbRLq1XKhlBhJ8BbjVPZolkDT1hPKf8AekPxWknA6bR6cNkbnrOhb2b0YdeCxDaV9IpbSwMoMTB4mB5UrbgbyjCtO9QrK+jIvAEJUDNjQXB7P6Jgtk5jCiY0uNBNR7AV9H4D5qpLcSxyw7Ry0KMA94w7U31dxmGIypbQT6oEmyrXPhpFQYlTjiwtThITmkKJOadNeVQPIJSQBysB20SwmxnXLhBjmbDzMCsrWPYfMeERB4gUtglQUJGdRjxJqnthQi5g2+ZFPWF3KMkrWIJnqifiqAPDNRxvZbLTcFKMouSuDHepQCR5Vr4ep1bU3SZOItRl0r1nO928Gp1vIjrHMezTXyvTPg90FG61Adiesfh1f4qobR3kYZecfayutthIIbyxmMp1jLqRcTS7tH0qYtyzKW2Rz9dXmoZf4a2X0JYwdvEzU3uilV8zpDWwWGhmVEDVS1QB3xAHiTQzaHpEwGHBShfSn3WQCPFVkfE1yp84jFKzOLddI4qJUB3TZPhFXtn7qrWQDAJ0EZie6KXmuvpD02WdYc2n6V8SuzDaGU81ddXxASPsml544rFmXXHHf3iSP8IiB4CnDZO5CAqFiCMl7KPWzQdYHqmijZabbZUlIKszRJi/1pJ520qjYx6DEMVKPeKWA3KkEuWyi4IA1E8bm1/Ctdp7Jbw2NQhvTKknTXMQfu7aaFYhx1byWwTKUAi9gEkSSfvoLvVs0s41oKUFFTYJjQdciATrpyFHw+7+YF+AsJP7RhBSBEtpnvn/AH86o4nHKUsmTdZP8EfKqzxN78E/M6VpmUTYH1rc9IrA7npNyoBvAu9K5KJN+t91TYZZSkKGouO8EEU5tbPbYaK3ykDjmiE9l+J5C9LWN3gbWrpGmhlbBgEAZ4jUDQW43rqcNkJicziCC+RLWI3zxKkqCi2UmPYg6zz7BU7m/mIOYFDUWiyp7eNqAnfZPtYNs+MfNBr0b54b2sH5LH4CkaLPMdzK+6xjxW+7ikKSW2+sCLFVa4zf9S0OJLAAUlQBz8wQbRNBBvbgTrhnB3EH/WK9/t/ZqtUPCez/AO9QLb5k1U+DGQekAfsDHMODX7NVdh77ts4dlstOEhCQVJiLDU8qEJ2nsw+26O9KvwNY25s2ABiVADmlX5Kv72TNPvDezd9WUdMVIc6zy1CADAOURqL2qVvfNgPuOEOAdG2BYE9Uuk6H6woEnC4EzlxiRJm5HHvitxsnDE9XFtfaT+btq82+JWKvMaEb84YgHM5f6p/GspZ/V9r/AKlvzT+esqarfEvTT5m+3NrvPNqDjilDWNBY8haq6+skgGCpOveK0dEpUOYPyrMOrqp/dHyrmFiRkzeFAOBNNl4EspIJBkzbhAjzq6s/KvGmlKMJBJ5ATR3AbsqWAVHL2QSfIaeMVWl7TkCQslYwTAzadAAABoAIA7gKj2VhFFMAE3P3U94Pd1pGqcx+t+VP5qItMIbBICUDVREIHiRHxNaE4RiPiMztxaj0iKeF3XcV60IB96x+zr8KsbF3CDScri83LL1efvSePKptp+kTBMSA50ivdZGbzVZHkTSltT0s4hcjDtIaHvK+kV8QED7JrSnCoowd5nbiLGPidIw2y2WkkwkAaqMHzUqY8IoLtX0j4Fiwc6VQ4NDP/GSE+Sj3VyXaG0n8QZxDjjnLMZA7kiyfAVC1s8KsBfxFN+FBtF6WY7xu2r6Xn1yGG0tD3lfSK+ICB9k0pbR2y7iDLzrjh4ZlSB3DQeAFGMJuQpcSqJ4J6xPdzobvHsH9FcSgknMJuIi9UtqscCE1TKMmFdgsdIw8iYnLeNOPjpRHDbqhCS4pJWlOpiwvGoMantoVu8v6J79wH4Gn/bW00qwpAmVNtgybWyEwPDvq+JBON8bS+G+XeV8Ru82wlKrSHW0mEgCFTMHU6a21q7tDEIQ8xkA6q3NBEggADme/tofjnHXykJBVCm7zYEqCRPBNyBqKLfqxldYLqgrOtQyJJgfRrWOtrqngBWYLnOgeJoLYxrPmVGVuvOKDaSeqgQEwBBVrMRx1NFcNuolKWy6rMZSMokDUSCdTrwijQ6Jgq9VtAQjkkes5ftPxpS2zv4VEtsJgJKT0iuNyRlHhx7LU1lRN7DFgu+yDEO4rENYcvyUtpLbYSkWzH6bQcTaueby7aOJxba8uQBOUCbxnm/fPd86nweFexLl5ccIEqPcZPYLmjmL3dwzLRW6oFYEBWZSUg8EiD1zPZ8KlNxd9htBuqVE3O8E4HYy3lGPVm6joLkwPwFFMU61g0HIkOOjmQIPaTZPcJUaq4veNWQIbtAAJEW7zom/AX5kVSS1BKnbqBiOAlOawFh8+dL0qjeT9Iep7BvsJRXhncSoOYlVjmyo0SmBOnh39tDn0gOLCBAkwB4ffRPF7QKsnYn/SBQxjEBDuc3CVpVbjCkm1OobUT8oFyaQPnCm1XWig5Wwkkpi2gm40+dabTRhspyIAUVJjjAm+pvRt3fdhYyw6IUjVIiApKud7A1u5vNgnBlkWUiZbPBSSZMcqrCnuIWWHYxe2ts3ChCi2nrSIBHCePwqPauxMIltakXIjKOdxMwOXbTLisZgFphKmCQpsGwB9dMzYRaai2vh8GphZQWiqEjqrvdSRoFdtFp8YgavIMXsXuthg2pSVXCMwF7mAY17/ACqLZ25bLrTaukylYvMdW8XkjXXSnDaOwcP0TigLpQsghZOiSRqTUWzt2Wyy1dwShBsRxSCfZ5mr0t/TB1Lj+ImbO3NQ6gqC4hZTHHnPdUbG5WZx5AWJaIBOoOmkC95pv2Zu2ktyHFCVL4A6LUns4AV5hd2YU4Q6bqiSnkE9utzUw0hKxWPo8c95NZTSrd9c/wB8nyNe1fxe/wC0mF9v3keA3cWu6rDs/HTymjeB3UaQBIzRzM/AQPOaqbR3/wAGzbpC6r3WhI+2qE+U0r7R9KT65DDaGhzV9Iv4jKPs0K0IvaU11jd50prDNtpJASlI1JhKfE2T50G2l6QsEzYOdKoey0M38RhA8Ca5Nj9oP4gy86tw/WUSB3DQeFV0M8Jn+uymZAi9JMdNqelbELkMNIaHNX0i/iAgfZNKuP2m/iDL7q3D9dRIHcPVHhUmH2ctWiTHw+MUawG7KfbUZMdW83nTUnQ6Ulr1WOWkmLaMKDoJPD+hRjA7tvL1GQdv+0044Hdcx1W0pgEysXt9W58yKtbrJS4l0qAKkQUzoLqmBoPCkl3YgAYz5jgiqCeuIso3dbayqWOkkgAwQOdjoab8BsJAyA9XOEkBAmx0JPDy8aq72YoHDoGbMpLklUW0NpFjU52uejQJiEpSIF7D+vd76HSoY6zmHklfhGJJsd5KUvpJIIcgEawJGvDhSN6S38+IbUAQOjAv2QKbNk4B10uBCFGVm+gSYBuo6G/Az30t+k3Ypw62AVBRUhZMTAhQ4m511plJYgYG0C0DffeCt3ldR7/tH5HSuiq3Z/8ARKdcUCUskpSm/s5usr7h51znd32xe7aq6htreBlvA9DmCnF4cDKLlMtxKvdHxrbcqlQzTLUWyVWMG0m0tsgAJQlLrJgAAD6Zu/lxpc3h3waDjPQkOKacUSfZ/u1oieJGabWtrSztneN/EqOcgNynKhNhrcnnw1qDZ+xXHVANotmJUeAnionSsFnE5+FJtThwPicz3G7RdxKgp4yqAQkWCbkwAOVHNmbpqVCnTkSYIHtK7hw7z8aI4fZ2HwSOldUmRHXVoDyQnVR8J7ONKu2t9HsUot4aW0GxWbLV3n2B2Az28KFac/HaZGv/AMahDu2d62MGksspC3PcSbA/+6rifqj+HWufY/H4h3EJViDJjMkcEgn2QLDQ9trzR/Y276G3ClzVKAue85YHL591Dd538+LSYgZEi/YpXOtdLZYADAmW1cLk9YcxCkIZVlF1pJPZP361RxWMKlrJ4mfhFeYtUgzygVvgMAp5wgWGpnQC1zWJzliBNiABcmVmGFOFISnh91yTyrNotMNry5iQkfSkcNDbkY4Vf27tf9HaUxhrrSklxfuxf7XIcO/RTwg6hm8gzPGb1t4evTkmZL7C+AIYS5gFaYhSf3kn8oqROAwyvVxjfiQP9VU9rbAw6GlLQqSAIEazE6REV67ue30XSBz2M8T2Tl7T4UGhPELVZ5hAbtFXqPNK7j+E1G9uk9BgIvHGJ+FDHtySlsuBQgIC+diAeWt9JrRe7GIbQVpcUAE57KItEzY9oqtCe8muz2l9zdt+8N3Ij1h+Nao2diUxZ0QIgEx8KptYfaASFJdcIIkddREePjXjG2doZQQ4VA8wg/NNTQvYy+Y/cS4h/FNgALeRBNutHHn31u3vBiEz9Ku5m8G/iKqJ3wxqdQg96fwIrcb8ve2whX2h85otB7NB5nlZK7vJilGc09uUfhWVqN+h/wBMPtD8lZRaW8weYPEXEsip2MKpRhKT36ffRxjYATBUqOxQn+HX5UW2CelKUBKUqJPdbsns50g3E7LGrTjcwHhd3Fq1IHxoxgNltpUEwFKOkcTIGqrDXtpiTg0JUUlJcIMGSAkX93TS95qnt9QbxjRTYAJ07JP+mgdHxljGIVzhRLTOxwlQC1ZTIGVMqVePaIgajQAXrzDJSxtLLMJy8T9XjPaqiGP2kM6ikQbXOvIEi0D94jSlzE4knFIXOYlKrzyy8QBy4fzomCV4x5lIWfOfEZlYtKFEoElUgE8jy4kQALCO3jS1sV2C4NL8e4Hkfl5UVwuyHMQeoCUcVHqoJ58So+Kj21f3b2K2h/FJWkOFt1oAqsAFNpVOU2N+dTS9jAjpJqWsHPWAdq4V1eHcdIJQkAlUQNctibr17Y7Kbtk7rt5QXFlcAdQGEiQDe8k37Ks76CcDiBw6P5EH7qnO122WW1OLCQpCLG5PVFkjjTloVTloprWYYWSbLbCVPBIgJdsBYXaZOgtXO/TIpJdw4CgSlDkibiSmJ5caubX3pdcLoYUWkrMg2CpyIRc8PV0HOlnaOwX8QAW0FZTZUEA34wdZih+0KxCLIaSql2lDd1P0nG6SP6FEG8NMgAlRTltfnaO81Ds3ZrrS0l1pbeolYIm02tB4+VPaHsNgWg4o5SoesbrVzCANPDxIpvE1mxVx7wOHtFZbMr7H3R9p+RybHrf4vd7tewVm3t+cPhR0TIStafYR6iD9cjU9gJPMilbbG+T+LV0TP0TZtAPXV+8rgPqjxJqFrdzoSyVwekXlngLagcddT/OkgJVsoyY067TljtPWG38e5neWTyHqgD6o0SO35nUgttCGEFIAUHL/AOFSh8bVa6UNPgIF+iUDxuFpIvzsKgVs4/ozji7FD2XLyOcZp8486Agsd+v0jBhRLeGwyn8Z7qVNkz9ULE5ed5HnQ3f7KMW0lEAIaAgez1lmO+8+NG9v7bDGLlsAqSwUADRJzgiewATHdQfC7oKdR0xcy3NlAnNqZBBB1J4cKfWQrae8RaCV1dpLszZasQVSYSnVUadg5k3r3bG3UonD4QdbRaxw4a8VfBPC+lHF7dUpAYY6lvpFxF4vHGfreAgXOqG0YcJAHWCxP2Tr50ogIxx1+kMZcDPSVNotpZYeQJKii5OtwZmqOycsozRllOadIkTPhNE8OyH3sqhIWbjsi9ZtPZLbKwgLgEGSfYE99/hpT6DsYm8fEIR3gGEOGdLamysJEZV31Hszy4RRXE7ttFswpdknRQI0twvSn+rwWCEPNmeI1+E16rd14SQATHBX4xQE+VjAB2aMeN3ZhtQDirJNikcAdb1FtDYbiWVw6MoQqQQRIAPaRwoCWcWmbvQRoFEj4GtcRtjFhK0qWshSSIUkcQQbkTxqtSwtLeYew+zsSltATlMJyjrcxoJHaaqbBD6MOjK2VD1hEcY5HsFjVZrfB8QCGyAOKTPwMVmy98S2022WswSkCc0aDiIqwV8wSreJPglrQHczSus4T6p5kEDhqarMvtl54rbABiARGWydAewfGruH30bSOs2uVKV6sGJUT2c6kw+9OHlxSyRK56yZ9lCbxPEGrwPMokjtIA7hOLd++PhNZRAbZwnvN/Y/lXtXge0rJ8GXsOyjoXYRk6pjmerx4nxpY3cxOR8Hks/HNRN7HcFKgctP4dT4wKAYEw8e8fMfjSbGGRjtHVqd8945YrapMqkJ7R9yjbwSCaA7SeClNqE+sBN72VzMnXj5Ci2B2O6/BCAB765v3TdXgAKu7c2A2yy2qStSX2ZJ5FYBAGgF+2oVez5SBkr+ciw+ynMRASiwJlRMI8ALHwBPM1ee2ChnE4OeuVLdSqRCT9GpSYHeOM0zNLuoGIBtFoHLlNB94lBC8ItRACcQJJsAC24DM08Uqu56xBtZthGBtwlA0B7DYdxjTwpeY2k2xjMYXFBIP6ORzJ6Miw1OlDdt7+pSsIYSVEyOkOg10Tx0Nz5Upu4lS3VrWoqUcpJN/eFLu4gL6d4yrhy3WHt4N9S+0420MrZlKiq6lc+xI7vOgbiekyFZJKcpHGYFh2AVspgqBypi2gFMOxt1SUpW6ciIFvaVbgPvrCWstO014SobwZgNlrdMISSTy/qBTpsfZwwqCFEKWqCQNExzPjXmIx7WGaNwy2NSTc95Fyfqpk1zbeT0juOSjDS0jTObLV3fsx3X7RpWunhwh1HrMlt5s2HSNu+G3WjkZK5dCwQhPs2IOb3TB4yrsApFcwC3XlLdJIkiSZOUTAE6ACguxnPpUkn2hXSsOlCGc1ipaFzxMnMnwGh7a1WglNomnGreDsTstDOGUU2MIUO2SDfiTF+QrN5MUXFN5Qf7wGw4qt4k14+hx3DKIultmSeUDTvMUY29hUNYVnL+2ZUSdTrr2Rw4VkVc9Ok1s2OvWbYDY/RYlhTl1qS8Y1CYCCPG5v8A70E2vtaUOtIulWIcWVcxIKQPETPdVneLbyX3gho9VHSIKhbNmACgOyBE8b1e2Tu4hKM76ZBMpRoT2nkKtjvoSANvjeDNm7tqcV0jkhszJ1UokyQOJJM30qnvXvnnX0DJhIspQNo91B5WurjoLazbxbyKfJZYsgdVSxYR7qI4czx7tRWP2ehvDhQABzADnqQbxPDhR14RgvU94D6nGo7CEGkpQkK97PbuH40OxbkmTfrfdW6lzA5A1dweyApJddOVtNz9aNQOzt7edZ2yXIHmaVwqAmWMCgYZsvL9ZYhCeN/lPyk0Hc2epzMpZkqmfwFrAacasP4pT7mcghIs2n3RzPabfAVMHotUa4p8KRYq1/E0XzuyDoSPCa9Tsh9HqOqHcVCmBTtuE9tapUBrSxxFnmEaF8QIMTjkaOFXfCv/ACFTJ3mxqfWQlX+E/wCkii/VNaKYSePxijHEt3EE8OvYwV+t37TDIPw+aTW36xYRXrsKSeyPuIogcKCNZ8jVZ/Ao4oH2fwoxep6rA5LDoZCMVgFaLWjvB/A17+gYZXqYhPcSPvIqu9slv3Y7iaoubIRwKh8aYHrMErYO8MjYA4OpP9d9ZS9/Y/1vhWUX3fmDmyNWzxNzcyKsbrIB2lBAIymxvwrKyl1eoR9nSdMbPzoNvb//AIz++z/8qKysreekxDrGB0fOuf78OqOJAJJAKIE2Eg6DhWVlZ+J9Efw3rgsJGWYvzrRv1z3J+aq8rK5E6ce9ymh1jAkAQYuKIvKJUueZFeVldThv+MTmcR6zOVb+vqO0FpKiUpSnKkkwmUgmBoJPKq+DaBwzxIEhCrx2VlZVcR2/1Dp6GBdlf3if3h86d3z9Gnv+9X4Dyrysp1//ABRfD+uM4SBsmwicMonv6M3oHvws9FhRJjKkxw0Tf4msrKF/R+kNPX+sGbDSC8gEWkUzb/OEMPQSPVFjwJSCO4gm3bWVlJ4fvD4jqImbvpGZHaFT23GtS7ePUP8A3FfM1lZVV+r/AHLb0/6mo1T4/dRre2zDCRYEtyOB6pOnfevKyovraU/pWUsPpWwSDrWVlYe809posVo+rSsrKsdZc1c4VsNKysqpJ7FYKysqxBM1cFUnhWVlMWAZCRWVlZT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87" name="Picture 3"/>
          <p:cNvPicPr>
            <a:picLocks noChangeAspect="1" noChangeArrowheads="1"/>
          </p:cNvPicPr>
          <p:nvPr/>
        </p:nvPicPr>
        <p:blipFill>
          <a:blip r:embed="rId3" cstate="print"/>
          <a:srcRect/>
          <a:stretch>
            <a:fillRect/>
          </a:stretch>
        </p:blipFill>
        <p:spPr bwMode="auto">
          <a:xfrm>
            <a:off x="2627784" y="2132856"/>
            <a:ext cx="1512168" cy="1132666"/>
          </a:xfrm>
          <a:prstGeom prst="rect">
            <a:avLst/>
          </a:prstGeom>
          <a:noFill/>
          <a:ln w="9525">
            <a:noFill/>
            <a:miter lim="800000"/>
            <a:headEnd/>
            <a:tailEnd/>
          </a:ln>
        </p:spPr>
      </p:pic>
      <p:pic>
        <p:nvPicPr>
          <p:cNvPr id="16389" name="Picture 5" descr="http://t0.gstatic.com/images?q=tbn:ANd9GcT2FsZDj08iCXZKlrNwDg9tcMC4sFKJ-KR378kBD9TFnEBcxsTGbg"/>
          <p:cNvPicPr>
            <a:picLocks noChangeAspect="1" noChangeArrowheads="1"/>
          </p:cNvPicPr>
          <p:nvPr/>
        </p:nvPicPr>
        <p:blipFill>
          <a:blip r:embed="rId4" cstate="print"/>
          <a:srcRect/>
          <a:stretch>
            <a:fillRect/>
          </a:stretch>
        </p:blipFill>
        <p:spPr bwMode="auto">
          <a:xfrm>
            <a:off x="5076056" y="2060848"/>
            <a:ext cx="1313581" cy="1296144"/>
          </a:xfrm>
          <a:prstGeom prst="rect">
            <a:avLst/>
          </a:prstGeom>
          <a:noFill/>
        </p:spPr>
      </p:pic>
      <p:pic>
        <p:nvPicPr>
          <p:cNvPr id="16391" name="Picture 7" descr="http://t2.gstatic.com/images?q=tbn:ANd9GcR52kZ-ak3oG_CjzCkTP9PwGPd19k8RmXCVwFUng1HuqCsMb4Gy_g"/>
          <p:cNvPicPr>
            <a:picLocks noChangeAspect="1" noChangeArrowheads="1"/>
          </p:cNvPicPr>
          <p:nvPr/>
        </p:nvPicPr>
        <p:blipFill>
          <a:blip r:embed="rId5" cstate="print"/>
          <a:srcRect/>
          <a:stretch>
            <a:fillRect/>
          </a:stretch>
        </p:blipFill>
        <p:spPr bwMode="auto">
          <a:xfrm>
            <a:off x="3707904" y="3501008"/>
            <a:ext cx="1771650" cy="838201"/>
          </a:xfrm>
          <a:prstGeom prst="rect">
            <a:avLst/>
          </a:prstGeom>
          <a:noFill/>
        </p:spPr>
      </p:pic>
      <p:pic>
        <p:nvPicPr>
          <p:cNvPr id="16393" name="Picture 9" descr="http://t1.gstatic.com/images?q=tbn:ANd9GcTV05XepqN7RLUv480iW_Ucqb6avGC-gBhP-ivInLmCuInvhIBeqQ"/>
          <p:cNvPicPr>
            <a:picLocks noChangeAspect="1" noChangeArrowheads="1"/>
          </p:cNvPicPr>
          <p:nvPr/>
        </p:nvPicPr>
        <p:blipFill>
          <a:blip r:embed="rId6" cstate="print"/>
          <a:srcRect/>
          <a:stretch>
            <a:fillRect/>
          </a:stretch>
        </p:blipFill>
        <p:spPr bwMode="auto">
          <a:xfrm>
            <a:off x="3995936" y="4365104"/>
            <a:ext cx="1524000" cy="1257301"/>
          </a:xfrm>
          <a:prstGeom prst="rect">
            <a:avLst/>
          </a:prstGeom>
          <a:noFill/>
        </p:spPr>
      </p:pic>
      <p:pic>
        <p:nvPicPr>
          <p:cNvPr id="50" name="Picture 3"/>
          <p:cNvPicPr>
            <a:picLocks noChangeAspect="1" noChangeArrowheads="1"/>
          </p:cNvPicPr>
          <p:nvPr/>
        </p:nvPicPr>
        <p:blipFill>
          <a:blip r:embed="rId7" cstate="print"/>
          <a:srcRect/>
          <a:stretch>
            <a:fillRect/>
          </a:stretch>
        </p:blipFill>
        <p:spPr bwMode="auto">
          <a:xfrm>
            <a:off x="2123728" y="4725144"/>
            <a:ext cx="865210" cy="648072"/>
          </a:xfrm>
          <a:prstGeom prst="rect">
            <a:avLst/>
          </a:prstGeom>
          <a:noFill/>
          <a:ln w="9525">
            <a:noFill/>
            <a:miter lim="800000"/>
            <a:headEnd/>
            <a:tailEnd/>
          </a:ln>
        </p:spPr>
      </p:pic>
      <p:sp>
        <p:nvSpPr>
          <p:cNvPr id="51" name="50 Flecha izquierda"/>
          <p:cNvSpPr/>
          <p:nvPr/>
        </p:nvSpPr>
        <p:spPr>
          <a:xfrm>
            <a:off x="3275856" y="4941168"/>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395" name="AutoShape 11"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7" name="AutoShape 13" descr="data:image/jpeg;base64,/9j/4AAQSkZJRgABAQAAAQABAAD/2wCEAAkGBhQPEBQTERMUFBMVEBQWFBQSFBAUGRQVGhQVFRUVGBoXJyofGBolIBUUIDsgKDM1LSwsFh8xNTAqNSYrLCkBCQoKDgwOGg8PGSwlHyQtKi4sLCkxLC4tNC0sKiwqMCwqMC8pLCwsLDQsLCwsNSw1LCk1LC8pNSwpKSwpKSksNP/AABEIAGYAZgMBIgACEQEDEQH/xAAcAAEAAgMBAQEAAAAAAAAAAAAABQYDBAcIAgH/xAA6EAACAQMABwUHAQYHAAAAAAABAgMABBEFBgcSITFRE2FxgZEiMkGCobHBUjNCYnKDkhQjJERTstH/xAAaAQACAwEBAAAAAAAAAAAAAAAABQEDBAIG/8QAJhEAAwACAgEEAQUBAAAAAAAAAAECAxEEEjETIUFhUSIzcYGxBf/aAAwDAQACEQMRAD8A7jSlKAFaukNJR26b8jYGcD4knoBW1ULrholrq0dEO7Ivtxk8t5eIB7iMjzri21Lc+TqEnST8EDpDX1jwiUKOrcT6ch9agrnWaV/elfyYgegqoz6VaJtydHiccwRw8cHjjwzWJ9JK3KVPPfH4pFebLXkdRhxT4LDNppv1N/cawDWqWP3JpB4O2PQ8KrktyP8Alj/uP/laU12o/fB8Mmq16h21B0TRm1mWIgTgTJ8SMK48COB8/UV0/RWlEuoUmiOUdcjPA9CCPgQQR5V5l7fIyK65sU0oXt54Sf2coZfBxxHhlSfmplxM1uutMwcnFCntJ0mlKUyF4pSlAClKUAK0tLSYj8SB+fxW7Ufpof5YPRh+RVOd6x1otwreREVLZxyjdlRHHR1Vh9eVaLahWD8Tax/Lvr9jW/HJWdZaWY6QwuWQh2e6PH+1Q+JkP5r6TVe0j922hH9NW/7ZqYaWtHSDMY3CY3yjbueA3sHdz3ZxUZKRMS/k4FfzAyyEYAMshAHAY3ziujbCWJnuunZR+u81YbrUS2t7SQMDJKImPasSMMFJG6BwAyKm9hOiilpNOw/bShV71jGCR8zMPlq7jJVe0Vch6jTOnUpSmguFKUoAUpSgBWK5g30Kn4j06GstQWtGuMGjkBlO87D2IkwWbv7h3mpUPI+qW9h26/qI8sUYq3Ag4NZBNVLtdpa3kxWdEgB4RuCT8shP34CrAWdfhkdRxFJuVxMnGvrS/gbYM8Zp2iTaatWe6xWoZGPwNYrl1iXfmdUUfqIH3rLpt6L9pGrpazkuYmiiGXlxGvQFjguegVd5vlroOhdFJaW8UEfuRoFHfjmT3k5PnVG0BtPsVk7Jt5MnHbMPYPd1Ud+MV0SOQMAVIIIyCCCCDyII507wca8M7tabFOfMslal+D6pSlXlApSlAClKUARusOm1sraSd+IUcF5bzHgq+Zrz1pXST3UzzTNvO5yT06AdAOWKv+2nTXtw2wPAKZX7ycqg8gHPzCuXmSvQf8/Cox935f8Agu5Nuq6/CMhFSGj9ZLi3GIpnVfgvBlHytkVo2VnJcPuQo0jYzhRk46noK29H6sXVwzrHCxMZw+9hN1v0nexx7q15fSpayJNfZVHeXud/0blxr1eOMGcj+VIlPqozUDd3jynekdnbq7Fj9eVWPVnUSW9Ll27FI3KMWXLFxzULw5ZHHvrR1v1UfRzqCweN87jgbvEc1I+B4is+OeNF9ccpP6RdVZaW6baIBqu2zvaM+j5BDOxa1Y4OeJhJ/eX+HqvmO+jF6+C9WZMc2utHMty9o9bo4YAggggEEcQQeRFfVUHY1rEbqw7Jjl7Zuz7zGRmP09pflFX6vN5IcU5fwMZe1sUpSuCRSlKAPO20vSHa6UueiOsY+VFH3zVWMlbmtV1v310et1N9JGA+1RBkr1GN9YS+kLaW22X/AGWGft5TCqMnZgSGRiuMnKYIBOfZPpVp1f0heiW8D2qN/qGIKyhBv7iruKWHtDCpx7/So7NdabaySf8AxEm4XaPd9iRshQ+fdB/VXS9XrtbiEyxZaOSaVkbDDKmRsHB40t5NNVTa/Boxz7L3Kjqjrs/a3EVxBN2huJJCIInl3CT7SMF48COfxzVY2ka3f4yVYlR40hLcJVKOXPAkqfdAH3rq2hrZUR2UAGSeWRz8WYuRk+AAHlXOttcah7ZwBvlZFJ+JUFCAfDJ9ajFcvL7I6qX18nOzJXwZK1zJXwZK3uipSdT2DaT3dISxZ4S2xPzIykfRm9K73XmPY5dbumrb+LtlPnBIR9QK9OUn5n7m/o04/ApSlYywUpSgDynrfYS295OsyMhM8rDeHBlaRmBB5EEEVCGSvRevWpr3QJADDwzXH9M7PZYyd1T4U3xcyaWq9mZ3jaKiZKyJpORBhZZFA5BXcAeQNfN7oyWE+2jDvINaLPWnsmQpPROp+lYl0fah5o94W6b29Imc8znJzmqHtq0gkklqEdXxHKTusrYy0eOXhXLi1fmayzi6122WfGjMZK+DJSKFnOFBJ6AZqd0Vqm7sDIpxnkOdWXkU+WRol9j9hLLpa2eONmWKQtIwHBF3GXLHkOdepBVN2b2ogtxHHGsac8AYyepPMnvNXKlebJ6lbLUtClKVSSKUpQArBPYo/vKD5UpQBFXWp9vJzQfSq/fbHbKXiYlz1AKn1XFKVKbXgCJk2C2XwDD+pL+TX3BsNs1Pug/zNI30JxX7SuvUv8sjRM2ey63jGFCgdFUCpmz1Pgj5LmlK4JJiGBUGFAA7qy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8" name="Picture 14"/>
          <p:cNvPicPr>
            <a:picLocks noChangeAspect="1" noChangeArrowheads="1"/>
          </p:cNvPicPr>
          <p:nvPr/>
        </p:nvPicPr>
        <p:blipFill>
          <a:blip r:embed="rId8" cstate="print"/>
          <a:srcRect/>
          <a:stretch>
            <a:fillRect/>
          </a:stretch>
        </p:blipFill>
        <p:spPr bwMode="auto">
          <a:xfrm>
            <a:off x="6372200" y="4509120"/>
            <a:ext cx="971550" cy="971550"/>
          </a:xfrm>
          <a:prstGeom prst="rect">
            <a:avLst/>
          </a:prstGeom>
          <a:noFill/>
          <a:ln w="9525">
            <a:noFill/>
            <a:miter lim="800000"/>
            <a:headEnd/>
            <a:tailEnd/>
          </a:ln>
        </p:spPr>
      </p:pic>
      <p:sp>
        <p:nvSpPr>
          <p:cNvPr id="52" name="51 Flecha izquierda"/>
          <p:cNvSpPr/>
          <p:nvPr/>
        </p:nvSpPr>
        <p:spPr>
          <a:xfrm>
            <a:off x="5652120" y="4941168"/>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uadroTexto"/>
          <p:cNvSpPr txBox="1"/>
          <p:nvPr/>
        </p:nvSpPr>
        <p:spPr>
          <a:xfrm>
            <a:off x="3131840" y="3573016"/>
            <a:ext cx="2952328" cy="461665"/>
          </a:xfrm>
          <a:prstGeom prst="rect">
            <a:avLst/>
          </a:prstGeom>
          <a:noFill/>
        </p:spPr>
        <p:txBody>
          <a:bodyPr wrap="square" rtlCol="0">
            <a:spAutoFit/>
          </a:bodyPr>
          <a:lstStyle/>
          <a:p>
            <a:pPr algn="ctr"/>
            <a:r>
              <a:rPr lang="es-ES" sz="2400" b="1" dirty="0" smtClean="0"/>
              <a:t>Convergen</a:t>
            </a:r>
            <a:endParaRPr lang="es-ES" b="1" dirty="0"/>
          </a:p>
        </p:txBody>
      </p:sp>
      <p:sp>
        <p:nvSpPr>
          <p:cNvPr id="54" name="53 CuadroTexto"/>
          <p:cNvSpPr txBox="1"/>
          <p:nvPr/>
        </p:nvSpPr>
        <p:spPr>
          <a:xfrm>
            <a:off x="395536" y="5589240"/>
            <a:ext cx="8208912" cy="646331"/>
          </a:xfrm>
          <a:prstGeom prst="rect">
            <a:avLst/>
          </a:prstGeom>
          <a:noFill/>
        </p:spPr>
        <p:txBody>
          <a:bodyPr wrap="square" rtlCol="0">
            <a:spAutoFit/>
          </a:bodyPr>
          <a:lstStyle/>
          <a:p>
            <a:pPr algn="ctr"/>
            <a:r>
              <a:rPr lang="es-ES" i="1" dirty="0" smtClean="0"/>
              <a:t>Es necesario unificar la gestión del archivo para gestionar eficientemente y en todo momento la localización de documentos.</a:t>
            </a:r>
            <a:endParaRPr lang="es-E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2780928"/>
            <a:ext cx="6264696" cy="2677656"/>
          </a:xfrm>
          <a:prstGeom prst="rect">
            <a:avLst/>
          </a:prstGeom>
          <a:noFill/>
        </p:spPr>
        <p:txBody>
          <a:bodyPr wrap="square" rtlCol="0">
            <a:spAutoFit/>
          </a:bodyPr>
          <a:lstStyle/>
          <a:p>
            <a:pPr algn="ctr"/>
            <a:r>
              <a:rPr lang="es-ES" sz="3600" b="1" i="1" dirty="0" smtClean="0">
                <a:solidFill>
                  <a:schemeClr val="tx1">
                    <a:lumMod val="50000"/>
                    <a:lumOff val="50000"/>
                  </a:schemeClr>
                </a:solidFill>
              </a:rPr>
              <a:t>¡Soluciones!</a:t>
            </a:r>
          </a:p>
          <a:p>
            <a:pPr algn="ctr"/>
            <a:r>
              <a:rPr lang="es-ES" sz="3200" b="1" i="1" dirty="0" smtClean="0">
                <a:solidFill>
                  <a:schemeClr val="tx1">
                    <a:lumMod val="50000"/>
                    <a:lumOff val="50000"/>
                  </a:schemeClr>
                </a:solidFill>
              </a:rPr>
              <a:t>Longevidad de documentos</a:t>
            </a:r>
          </a:p>
          <a:p>
            <a:pPr algn="ctr"/>
            <a:r>
              <a:rPr lang="es-ES" sz="3200" b="1" i="1" dirty="0" smtClean="0">
                <a:solidFill>
                  <a:schemeClr val="tx1">
                    <a:lumMod val="50000"/>
                    <a:lumOff val="50000"/>
                  </a:schemeClr>
                </a:solidFill>
              </a:rPr>
              <a:t>Independencia tecnológica</a:t>
            </a:r>
          </a:p>
          <a:p>
            <a:pPr algn="ctr"/>
            <a:r>
              <a:rPr lang="es-ES" sz="3200" b="1" i="1" dirty="0" smtClean="0">
                <a:solidFill>
                  <a:schemeClr val="tx1">
                    <a:lumMod val="50000"/>
                    <a:lumOff val="50000"/>
                  </a:schemeClr>
                </a:solidFill>
              </a:rPr>
              <a:t>Unificación de archivos</a:t>
            </a:r>
          </a:p>
          <a:p>
            <a:pPr algn="ct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264696" cy="646331"/>
          </a:xfrm>
          <a:prstGeom prst="rect">
            <a:avLst/>
          </a:prstGeom>
          <a:noFill/>
        </p:spPr>
        <p:txBody>
          <a:bodyPr wrap="square" rtlCol="0">
            <a:spAutoFit/>
          </a:bodyPr>
          <a:lstStyle/>
          <a:p>
            <a:r>
              <a:rPr lang="es-ES" sz="3600" b="1" i="1" dirty="0" smtClean="0">
                <a:solidFill>
                  <a:schemeClr val="tx1">
                    <a:lumMod val="50000"/>
                    <a:lumOff val="50000"/>
                  </a:schemeClr>
                </a:solidFill>
              </a:rPr>
              <a:t>Primera Solución</a:t>
            </a:r>
            <a:endParaRPr lang="es-ES" sz="3600" b="1" i="1" dirty="0">
              <a:solidFill>
                <a:schemeClr val="tx1">
                  <a:lumMod val="50000"/>
                  <a:lumOff val="50000"/>
                </a:schemeClr>
              </a:solidFill>
            </a:endParaRPr>
          </a:p>
        </p:txBody>
      </p:sp>
      <p:pic>
        <p:nvPicPr>
          <p:cNvPr id="5" name="Picture 5"/>
          <p:cNvPicPr>
            <a:picLocks noChangeAspect="1" noChangeArrowheads="1"/>
          </p:cNvPicPr>
          <p:nvPr/>
        </p:nvPicPr>
        <p:blipFill>
          <a:blip r:embed="rId2" cstate="print"/>
          <a:srcRect/>
          <a:stretch>
            <a:fillRect/>
          </a:stretch>
        </p:blipFill>
        <p:spPr bwMode="auto">
          <a:xfrm>
            <a:off x="6948264" y="0"/>
            <a:ext cx="2195736" cy="614400"/>
          </a:xfrm>
          <a:prstGeom prst="rect">
            <a:avLst/>
          </a:prstGeom>
          <a:noFill/>
          <a:ln w="9525">
            <a:noFill/>
            <a:miter lim="800000"/>
            <a:headEnd/>
            <a:tailEnd/>
          </a:ln>
        </p:spPr>
      </p:pic>
      <p:sp>
        <p:nvSpPr>
          <p:cNvPr id="6" name="5 CuadroTexto"/>
          <p:cNvSpPr txBox="1"/>
          <p:nvPr/>
        </p:nvSpPr>
        <p:spPr>
          <a:xfrm>
            <a:off x="251520" y="1124744"/>
            <a:ext cx="8496944" cy="923330"/>
          </a:xfrm>
          <a:prstGeom prst="rect">
            <a:avLst/>
          </a:prstGeom>
          <a:noFill/>
        </p:spPr>
        <p:txBody>
          <a:bodyPr wrap="square" rtlCol="0">
            <a:spAutoFit/>
          </a:bodyPr>
          <a:lstStyle/>
          <a:p>
            <a:r>
              <a:rPr lang="es-ES" b="1" dirty="0" smtClean="0"/>
              <a:t>La longevidad de los documentos.</a:t>
            </a:r>
          </a:p>
          <a:p>
            <a:r>
              <a:rPr lang="es-ES" dirty="0" smtClean="0"/>
              <a:t>Uso de estándares longevos para el almacenamiento de documentos definidos en la  ISO </a:t>
            </a:r>
            <a:r>
              <a:rPr lang="es-ES" dirty="0"/>
              <a:t>19005-1 </a:t>
            </a:r>
            <a:r>
              <a:rPr lang="es-ES" dirty="0" smtClean="0"/>
              <a:t> (</a:t>
            </a:r>
            <a:r>
              <a:rPr lang="es-ES" b="1" dirty="0" smtClean="0"/>
              <a:t>PDF/A-1</a:t>
            </a:r>
            <a:r>
              <a:rPr lang="es-ES" dirty="0" smtClean="0"/>
              <a:t>)</a:t>
            </a:r>
            <a:r>
              <a:rPr lang="es-ES" dirty="0"/>
              <a:t> </a:t>
            </a:r>
            <a:r>
              <a:rPr lang="es-ES" dirty="0" smtClean="0"/>
              <a:t>,19005-2 (</a:t>
            </a:r>
            <a:r>
              <a:rPr lang="es-ES" b="1" dirty="0" smtClean="0"/>
              <a:t>PDF/A-2</a:t>
            </a:r>
            <a:r>
              <a:rPr lang="es-ES" dirty="0" smtClean="0"/>
              <a:t>) y 19005-3 (</a:t>
            </a:r>
            <a:r>
              <a:rPr lang="es-ES" b="1" dirty="0" smtClean="0"/>
              <a:t>PDF/A-3</a:t>
            </a:r>
            <a:r>
              <a:rPr lang="es-ES" dirty="0" smtClean="0"/>
              <a:t>)</a:t>
            </a:r>
            <a:endParaRPr lang="es-ES" dirty="0"/>
          </a:p>
        </p:txBody>
      </p:sp>
      <p:sp>
        <p:nvSpPr>
          <p:cNvPr id="2052" name="AutoShape 4"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SEBUUExQVFRQUFxUVGBcXFBQVFxQWFBQVFRQXFhcXHCYeFxkjGRQUHy8gIycpLSwsFR4xNTAqNSYrLCkBCQoKDgwOGg8PFykcHBwpKSkpKSkpKSkpKSkpKSwpKSkpKSkpKSkpKSksNSktKSkpLCkpKSkuKSkpKTEpKSk2Kf/AABEIAMABBwMBIgACEQEDEQH/xAAbAAACAwEBAQAAAAAAAAAAAAACAwEEBQAGB//EAEMQAAEDAgMFBQUFBgUEAwEAAAEAAhEDIQQSMQVBUWFxEyIygZEGobHB0SNCUmKSFENyouHwM1OCwvEVJLLSY3PiB//EABkBAAMBAQEAAAAAAAAAAAAAAAABAgMEBf/EACURAQEAAgICAgEEAwAAAAAAAAABAhEhMRJBA1EEE3GBoSJCYf/aAAwDAQACEQMRAD8Axaoss3Gs7o6n4LTq6LNxx8PU/JY+2npVZTR9kFzUbU9EgUwhr4YFkD7zmN/VUaPmjaU9jJfRbxq0z+ian+xMNp1EZieZQ9iEa5Ugr9mbwXdiE1Q5M9q76DeCE0mprktu/qVOV0c5AGNQupg7k8sBQOpkLLyq9QtttEedcAphLyp6hb6hG5cK8NzGzeepTDAEnTQDe4oW0iTLrncNzeQ+qe6XCrWxJdvLW8vEZ+CzMbtWnTOWmwVKriQB4rj8W9btaqGNc86NBd6CV432VoGrijUJPcBebwSXGB8Z8k8cd9lv6WnYDFOJeajaZjwtED3CJS6lTFM77wKrZlxGo58QvWqvQbB6yPRG6NA2LjGVKedh1MEb2xeCFoEry+OZ+yVhWpj7NxiowaX4cOXAr0TCCAW3DgCDxBT39Hz7GSmsKQjFRLYWwVJSWPTQVRBKWQmoSEAouQkI3NUEIACVykhcgFOFtSs3aTrt81pPKzdojvN6H4pf7FeiGFMDxxHqlBgR5FRCFZo3+5PwNcOrUomxqu04UyP96qBiu7LpxWHKk8+bnsb8imbZXSuC6Ey05QSplAUysLeUukbdZ+JRPKGkO6OizzODCIFCiWaxPaLW3JTniCfujXmeATal3R+W/IRqq3jhw8DfCOO7NHrCfBG06ZPecIO4fhH1UnmUsvQhPei1XnvbDaT2xTaRleyTa570a+SxfZvajqeIAAEVS1jtdJFxzC9PtTYDK7g4l8gR3TaJJ39UrDeyNJrg6H2M3fEEdAqmcLx9tftglGoIn83LjeysCjCB+FaZBiFPKlbG0BUaWxIcC09DoVT9lsT9iabvFSeW/wCk3HvDgtdlECwWLsg/93iRuPe/n/8A0UY75FbgcF0oQpypcgVLX++Kc16rgQjD09haDlxSGPTQ5UHOalEpyW4IFAW9FyMBQgK9RZmOPeHT5rSqhZmN8Xkp9legNTGtEC6W1G0WVAwQFa2WPtqh3CnSb5lz3fRUyVe2QL1j+djf00x/7IgaIXFcShlWHFA9GgchJNTQ9Cpbp/fBRV0KJZ5KjlIULnVMsR43zlH4RvceQUa2aKkk5Rugvd8GhGTCLsg0QN286k7yeZQlOwBaBqUUqALeZQVKsaAk8B850VyJo5UKq/Gkfc/mHyQOx7tzB6lXMU7XZUEqk3E1IEhgMCR3jBjTVQa7/wATf0f1T8RtdlYOxjOMxJ4AD+ZXKlepB7w0O4LI9nC49tUzEZ3gWi8S4/EJTEbenXArPLz+N/6gPgoJP4n/AKyjwHk0lCzC3+Lze+/vXYaoWOfeWhuaC75uMBK4n5NRpTQ9IoPkA6TB1B941TMqlaw1yJVQ8hMZVQDYXLmuXI0FOposrF+PyC1DoszEjvnyS9lQtCMCyA6I6TtepA6BASNVobIH2byPvVan8uVn+1UafiHVaGxx9gw/izu/VUcU4FxcFJRsYSnvQ0WQoLVYFNQaSPI9KVVtvMKE+vTt6JAbJj1WVuz0Km0Xc7wj3ngOaFgJdmPidH+kWhoXE5j+VunM7ymAXCIQqu/qlFHUcghVSxKxbiGtiRczAad35iAEqs+ARvJE6XAaD8UW0WyGWnxHwtdu/MbapdXU9T8GhbYdIy7QaQDMxNyYAGqRTfI9fcortJEZiB5KWNAAbv3XuRMaLRI0JCWa15tlEgm8h2YNAjqVzHd4tMZhLrTGXMQ3zslvQU9t4vJRPF3dHzXYDDmlQY2O8S0kc6jhPoCPRUn/APcYqP3dK55kfUwPJbL6kZd8mNdLEkn0Uz7AHPMuEWDQQfxGHGB6KBUIyzAEd6/hdDYbrvLknJDYDZNKzL+PuAE/ze5NyNkiAWuObXxVM8wP0j0TM3E4hz6gMEBvpbSELT/iHg1o37z+UE+5dSnKM3igT13qB/hv5vaN27q4fFTkfto03QADrA48L3TQEkqWiNLLNobdQpbWO8T7kTajeMdfqgBFTmuRdl/YUo2NEnUeaz6g7xV+dFlVGPc8wDEqL2BkpkpbsOWCXe5GOiAlh1PAE+5a+zWRQpD/AONnvaCfeSsHE1HBjzaAx5sNe6V6rD4futHBrR6AKoE0MPmK2qOy5bYJGAo3Fl77Y+AaWBZZ5ctccZrdeGGzjOiRXwUFe92psoC4CwMdhbKfJUxlm48ljaUDzVB/4Rqbk8B/Vau3agZ3d+pHM+EdVQpUYF/EbuPPh5KvW0WcgDFwF0ZQlNN6A5CApcpa1VUxU2iyX07TY3yMcBMfecRHlKVW1PV3yCbjGTWbbQATlYYv+JxnyASarrnq7/y/otsOkZF1aQcMp0JafRwISWuJh+XvmGkcGmrcx0EplWnmgG0Oa62/KZhJY4y1+XvPDGuv4WjM6eWvvWqdpYBI07MxG+XuqEn4BU8fj+zpmSDVygEgfiLi2/ACSrNMAd2BlGTs76nK5x96x3g1sQ1roORrTUjQlouPUx5lTSn20djYXs6Ukd5/ePL8I9L9SrFYz3dzg+SN1o+atupyLDUTw1VepgyWwSALTczqLe5LcPVJzGQ4NhzTkAJ0ZnALj5NQgQIbEATSvqcpJPSXFOOEM5pbJhrruHd72ltZIS34Z7W6AZTlYdQGd2dN5EpbPR8qKYmk381QnfpJ4NPDl1Q1HwCeqY2A2iDHG8cObh7gVOQi65dK5cQoapDkQKVCMIIeQbrdLKFIXJgsFDTZ8Aun5oaNS6zyVjBY8d0JACLFPkjqIQuBGqUFV8QJY8ccrf1ODfmvdUaF/MrxdATUpjca1EeWcE/BfQcIwJ26h44reDwa3sBUcxUMG2+i3sI5n3iB1IXPld10SSQ+tVL2G1w0n0BK+W4z2jxLrdplBizGtbrziV9e7vZuiPCfgV8PxlcZAeAn3LTx/lh5b4nBTapc8uJJjeTJLjqU4vVamIAHAIw5WRhKhDmXB2vRAoHI2lA5GxVUqVUziPIDSnz3nvlJebnqf/IpzXTiHcte9T4RoBm46lJd9fiVtgzyIq05LbkZXZutiI9/uRswHidP+JH8oLbQuKt0WyGgcJ6XKrK6TJtnYqg2nSLt1NtuXdyj3fFVfZnDhtI1CJfVJMnc0G3qZK72ixHa1KeFpfeILz049LlblOiAMrdAAB0Giz37V/wsMnVNqtgN6hdTba9oQ4nF0wB3rA3gT8ElHUaclKrd55jdYfNHRxbMpLTJ6EfFdh2ga/2d6AoY3Cd05ReNOPTgVLpzU9YA/NGm+Le9McSXu/DMRvEEj4CbJdWme0aTwI3a+k3B4pbGlpRlUZ0UoUjKuCmFwKAkFcuAXIIkfVUDiHFxDRvKvDT1VttIWUW8qnMZLWEEFx1NlZ7C28q3iKPep/xH4K0/K1pmPVT5HIx6VfI4PygimWvAmJIsL+aZtL/+iVqXdptph0gSQXR3Wk6mPvDckYmmezcBNyN33ZJcfIBeMx9bPUc7c50j+GYFvJaYzad6e02R7Y4jEVAytVqEvLIDfs6YAOZ1mkE2aL8yvo/sQGMwvaPc1ueo4y5wGkDffWV8O2c17nSwElt7GCA3fM7gF9e2LjcOzD0czWl+SYILyMzi7S4BgrD5Zuuj4+ntD7TUgCGF9QwfAxx3cTAXyvGnudGr2Nb2lqZYpMgXu7uDyAXi8a60cQd35SR8FOHek5z2YXrkpG1y1ZDIXM3rpRMGvknCCdUTNQhcLo6QuETsK2GOaq+8wT96eWgaAPUlUgG5yC0kkNg5CQPFv0G5aeAaS55M62vVOpOmeB6BVqpy08xBMZbDfmIAt1K0lKxVc1FtfaTcPSue9ERxMaDkk4nHMwznB3fcMzwPzOeYB3AAfJUcBsp9ep2+J6sp7o3SNw5b1faYDYOCeCaz/HV05NNyeWnovRNqBrZ1N4HFGGANLnKm0nxEdI3ckdhOGqF5lwgyZA3cPNNFCIAGhKEC8ixPBFUY7jBv/ZSBOOoZmhmlw700+qI4jL3Ae8RJ5D6o5Ikm50VZoa12d2rvV25ILdGjKGu8Gwkxqd1kJk2NgN39UwN7pSUryiaUoFE1ANz80QclrigGgLksVFCAAniDdWC154NHvVJ946px2kJIAJIndPxss8u14nnDd5ty6Zk3snOcxo0vyGYqkcZUdujqSfc2EBe7e49B3R7r+9To1fEl2RzvCS4CXOghsOka7xaF5falBoqtDYa0tF7wDJJ1K9S3DamBfra0SJkyiOCDvEA7+ITorxz0i47Y3s/SGR/dD82UAmZaRMwB8yvZ4LGuYGteQ0QGte0QDAgBxN2lUsPQAsPQD5Ba2EwhtmsN4dAkfw6lZZ3dbYr7MNOpnnqsbG0C2xFxI1jcYK9VgsC98ZKb3eWRo83fRJ9rtimnRZUcWB2cMLWlzjBa4iTpujTepxv+R5Th5Rug6BSVDD3W9AplashtcjY5IJTM2iIkwhdR1Cr4rEtptLnvaxo0nf0GpWS3bNfEOy4VkN0NV4j0GgV+A22MNjaVBjn1nBkxYthztdBnc4674WK7a+IxDQMPTLKctYap17xDRfdqNJPNaexfYmjTl9X7apBN7MFuH3vNb9ElrKcCb02QLZQ7f0CNydKeSZsFlKMx7SoTJcdBHAceZutBrXbifO6l1PvQNGiPemsbxI9VUvDPWqr4qo7utsd5t6LhV1JEQl1axzuMgAW8gEwkGLRp005qiMwzAO9vdf3QFzzdTUfAPT/hLMgCbk3Spm02y4hZ7svaXiRIF7m/BadAZWlx0A/qs3AFrnF1pP8AfxSgWTVAcYEzCN1R2Q6AQgAJJPP4Kce7LTA3k/BLZxVClqUDZNBTMUKQ4hDmR5kySXg6hQphcgAN+vxUMYAgpGw6BPbdYr2EUmk3F9xkosvl81yNpmx8igADUbCNCJHvbzC4j19xUNN+fPf1U6OVU2ztirSaOzEsdADx3QDYQ5oAjfqVqbGpmoKrKuJbTbTdBey4fmAsyImDPHRLpTJkAzILSIa8cxoCE9mHpsaHU6ZmbmZyQbDL568ks+ujxe1ft92UNZmgACSMuaBFt68njtsurNAe7RwMcxMfFaGGx74b2nhnN0kRIjkNJTNobMoMwWei1pBfTGeZdckRbw85lRNSqy5ecaO63oPXepW3isdRfgaLI+0YxsO7oggd5sASQRx4Ly+0tsU6PiOZ50Y25PCeC1x3UdLbognQDUnQcZWTifaEud2eGb2r48X3G8+fXRK/6fWxJzVz2dPUU22J6/UraoYVtNuVjQ1vAfEnetMZIztrJw3s9Lu0xLjWfwnut5c1v4fgAABoAIASwm4cIyojQJ+zeZNmu3xu5K3RJAYMpIcQ1x/A3I4lx5d2PNZtUns3Hi0jqXEBa2GAIg3BBB6EQfcs2zytRvfPCBpv80ynSHXqn4/ChlYtaIaLAcBAgIe1AsLlbTpje1Ag9o8GA207tRZPeS6IGnySsdh3Ph2sGSN1tDzhFUrgdwHvb+UpkJ14HFOFK4k2VDF1C0sa3XU2BtoBdBVzOflE93LvtMToEgdjsZn+zZoNTxTGgNpgC5I4aIMPSDJ4yY87qKzwASfEbACbb/76oI3DYfmR5pGPY5xmMzRbiRBupxe0hRoyRL3QAJjqeiwcPjKucuYYLjJH3fQqKqNRpB0KO/wQuDnwTlYd5bdx5cIRF4FtSdw180t0xB2nP1RgpbaHG3T5lMhV5ATSuQrlWyKonuhNa5Iw57vqnBZGdqJHnyXNQNdFwj5j/hBmAyIPkeC5gvBF+PFAmgyIKZGDn/wrLHbx4ueh68lVY7cUbT6JWLlMGJIJtabt3jm1U6WMMHK49m+7gD3SW6EjcQm1T79/BZFPGg4o0227ry8g2c7Rttx4peP0Nyqm3No1aFWph2mC3LmfqGh7A4ZeFnaq57P7MYGmoxr6rmiXVMrnBvEzEN6m619oOY6u9waxxmi4hzQ4E9jSIzNOoX0rZHt5hjhi19LKWjK6lTYMrgREtAgZeSrc66Ry+YZk12qZtKmwVHGk0tpk91riCWflJG7ggDboxocE3DoHtsm0QiiHYhhdTcG3NiBxgg/JPwWNcbClUJ/hgepsppUzGnqQPitHAy4S0gjSQQRbVRW0jP2jsWq5j6uWCO8e8C6Og4BZWGYCvebGq9pULBIglrjBIETPXRVq/sJWd9oymWBxfNMuEthxDSP4hDo3TCeGVTnJ9vHVakSBB58OPVJbgxd0CdSdJXpcX7NvpjvMI8llY3D5Wxx+C02i4shtGXl0GTz3blMQXRa9/IQrlOncKvTZqTa5+Ke0lPZcHjZNeA0SRJ3D+9FbZgC4TBAF5NvQKvXqNmG988tPXRRc1zHbEOzy9+eoZPAaNA0AVgNaBAE8gPiVZfRJ8R/0jTzKWWRpYJTdF4KIscxgDcLR1Ko0du0zUyMa5w4tbb01jmtrBbNNQkg5QIJcdPqeivUdi0QXQ4g8RTjMY0t841WnE7R2zQ5cUzH7Kc3vBzXAgOs4EwY3DTVVG1IudErONpme7rRsKVRrYgnkPiuU7WEvLTO46hW2unTRVSbpGCxGVxadPhKeU0UabSmNdHzSUYKRnxvGikJVN8dCnRv3FMzG3sUTakGD0HPklowZEHyQSjtrHdlSJHiNhyJFz5AT1hK2Vs/smtzDvPhzvPRs8p9ZScU3tcWymTamMx5xDjPn2Y9VqmczbfeHxTvRwvF08zgQcjw1oa/WYY3uuG8LsNijJaRleLlu4j8TDvCYQCIN7D3fNIr0BADtAZa+SHMO6/8AYWehrb3GwvaChWp/s2La0AiG1AA0W/FGh/MreB9i6DnXqVHtcM1NzHMyvaNROXxRfyXzyjiCCG1CJPheLNqf+r17P2M9qmYVxZUb9m50l2+m6InLw6XUycnsva3s/wBi5zAZnvNcdHsN2kc15raeOr0XABjepDj5AAr67tfZ9OvTGUhzXS+i8EQHG7qc8HRI5heA2hsqJm4vMghzb3DuDhpqqyLHmPKHbFYk5msBP5Bf9Uq/szaOJe6A9w5CGjXg1MxuyX2IIc0a928/JTs/GdibiW8Rr5rOxeN+30z2SrYjKGucCPzbunFezbzXynYXtHiKoP7NTkxqQT6nQL2+x6FdxzV68kfcpgBgtcOdq5a/DdcJ+Wb5jbxGHa8Q4Agrzu1PYejUaQwljvxeIDjZbmO2lSoszVHtYPzGF5XG+27qktwtMuH+Y/usHQalaZ54xGGOV6ZeJ9gadMEuxLoGvdYwDqSSsMnD0zlw1I1nD77vCP8AUfktDE4c1DmxFQ1jub4aTejd6VXIsLQPugQ30XJu3t0zGSMfE4dz71XZvytswfVYe2trNoQwU3Oc7wta0hv6t5XpcRWquqvYxtLs6ZAMu+0cDTzZmNyyYMSZ8lVq0ROUPbZgqTMgj70cYls9eRjaQXG+mIHPfTBg03H7pIn1Cz69d7Xd6QbAfhN9APpJ6L0f7GQ2pUNsjSROhIEj/lDW2c4mTlBBcJaZFpJ6nLBgK4z1bNrWwsL2goMcC0Pc5z3AGAG5bkjSPUStjC+zzXNquFUNDS4+Jp01F5LjoARbu81VwOPGGoy8tcWwRDnAZHRmdYEFolp0PLVOrbbo5HtZNMQT3XA3foXnIO7lJjoLxp5n5f6k+Tjr97/fFdHw/Fcsenn8Q4llV34WwWjiXNF5vYtKp08G3swX2LgSNIETx6L0ODx7n9v3WuPfqFpPezyA0OG4FryZ3QJiF5r2ic4yGOAHdzBul22In7s5gOhO9df43yzOXG8WMvl+HLG7ZTKl5C5Ka2LcFy6dOcRqWVciXH1/oudiW/ib+ofVdh6zc13N/UFdx2NtDDVLAHXd9FZWQ6u3MDnbrYZh66q9TxzPxt/UFnZT3FppTqdSOYKp/tjPxs/U36ohjKf42fqH1RobaK5U6W0KYsXsg/mbb3pj8dTAP2jDAJ8beFt6JsbUtiAPrV3nfDR5ucfg1q1spzNB3XnkOKxtg4hjaTsz2Al29zRpTYOPGVpjH08p+0ZJ7o77bDVx1TsKJzf3w0RFxggRJ3kEjoR5qv8At1OYNRhG452++6IYumP3lP8AW36qdU9n16YMjKDTOrTJy2Gh1iZ5hVw80tXZqZsH6lnAP5c0wY+kP3jP1t+qNm0qYBHaU8rpludkGdZulcQ2di7fqYYxOak+CWTY8HsO51pnkvebL23RxdOtU7EufSaJc0NLqtiAG8HS3TmF8arBndDK7GszXDnhwbOsQdLLaq7cAo9lTxDWgzMOaxrgYlpg5iLDU8eKVlOXb1u0MI2Zb3TDTkLgXMzCXNqwMtMjS5WSMPSDpgO5Ccs9d6wm7XYGgPrMOXQB4gDkJ15qP+sB3hqU2DiXsn0lKYVW49eduhjAC4MYPujuj0Gp6rqPtViHiMO3I3/NfYDoNF5OhiqAMmox7uLqjfcJWjT21S31adtO+y3QSjw0vy9Nb9kGbPWe6u/i8ktHRqe/G+7QCw8gsY7bpH97TB4l7fquO06AF61Mn/7GfVLxPa/WxioVMTccOKpYjbVL7tSn5vb9VTftKnqajDvHfbHxVTGlcl7EVKTqmIc65a+mcxc6G08rO1AbMXbMmNCqraeGa3MWtDMlIv7sE03PxBaDviOxEflAVR+Opl5d2jAYjxt991Wq46k394CeTxv5ytdL/Xs9NXE1mmiBXqCo0UyxjeztTqhjMuhJc/uuE/1SK7QdSAwAVH5hIaXVXUyXN+9DWyWmAbLH/wCpgCBUAHAPA+aW3GNbpUE/xj6o1sY/lXGa09CzCYR7JLMz+2p0m53QRT7SiG2c2LtDtYAzmyouoUoMtkgVHVAbMD2OAaCdXuDXE7jJGkCcg4tsk9oCTvzj6onbQn95/OPqlcZfRT8nKPUUH0aIqhjg0GnimANaQHONZwa2ZuS1gjk3esrabqbA9jMsmrmMAT4Gm7oEiSbbpKyP2sf5g/WPqh7dsznH6h9Vnj8WOOXlJzU5/kZZzVOaVCWMQz8Tf1Bct9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10 CuadroTexto"/>
          <p:cNvSpPr txBox="1"/>
          <p:nvPr/>
        </p:nvSpPr>
        <p:spPr>
          <a:xfrm>
            <a:off x="251520" y="2204864"/>
            <a:ext cx="8208912" cy="369332"/>
          </a:xfrm>
          <a:prstGeom prst="rect">
            <a:avLst/>
          </a:prstGeom>
          <a:noFill/>
        </p:spPr>
        <p:txBody>
          <a:bodyPr wrap="square" rtlCol="0">
            <a:spAutoFit/>
          </a:bodyPr>
          <a:lstStyle/>
          <a:p>
            <a:r>
              <a:rPr lang="es-ES" dirty="0" smtClean="0"/>
              <a:t>Garantiza la apertura de un documento para los próximos 20-50 años.</a:t>
            </a:r>
            <a:endParaRPr lang="es-ES" dirty="0"/>
          </a:p>
        </p:txBody>
      </p:sp>
      <p:sp>
        <p:nvSpPr>
          <p:cNvPr id="12" name="11 CuadroTexto"/>
          <p:cNvSpPr txBox="1"/>
          <p:nvPr/>
        </p:nvSpPr>
        <p:spPr>
          <a:xfrm>
            <a:off x="467544" y="4797152"/>
            <a:ext cx="8208912" cy="830997"/>
          </a:xfrm>
          <a:prstGeom prst="rect">
            <a:avLst/>
          </a:prstGeom>
          <a:noFill/>
        </p:spPr>
        <p:txBody>
          <a:bodyPr wrap="square" rtlCol="0">
            <a:spAutoFit/>
          </a:bodyPr>
          <a:lstStyle/>
          <a:p>
            <a:pPr algn="ctr"/>
            <a:r>
              <a:rPr lang="es-ES" sz="2400" dirty="0" smtClean="0"/>
              <a:t>¡Solo el uso de estándares de almacenamiento longevo nos garantiza el reconocimiento de formato con el paso de los años.!</a:t>
            </a:r>
            <a:endParaRPr lang="es-ES" sz="2400" dirty="0"/>
          </a:p>
        </p:txBody>
      </p:sp>
      <p:sp>
        <p:nvSpPr>
          <p:cNvPr id="13" name="12 CuadroTexto"/>
          <p:cNvSpPr txBox="1"/>
          <p:nvPr/>
        </p:nvSpPr>
        <p:spPr>
          <a:xfrm>
            <a:off x="323528" y="2924944"/>
            <a:ext cx="8208912" cy="369332"/>
          </a:xfrm>
          <a:prstGeom prst="rect">
            <a:avLst/>
          </a:prstGeom>
          <a:noFill/>
        </p:spPr>
        <p:txBody>
          <a:bodyPr wrap="square" rtlCol="0">
            <a:spAutoFit/>
          </a:bodyPr>
          <a:lstStyle/>
          <a:p>
            <a:r>
              <a:rPr lang="es-ES" dirty="0" smtClean="0"/>
              <a:t>Otros estándares de almacenamiento (no se garantiza su longevidad)</a:t>
            </a:r>
            <a:endParaRPr lang="es-ES" dirty="0"/>
          </a:p>
        </p:txBody>
      </p:sp>
      <p:sp>
        <p:nvSpPr>
          <p:cNvPr id="14" name="13 CuadroTexto"/>
          <p:cNvSpPr txBox="1"/>
          <p:nvPr/>
        </p:nvSpPr>
        <p:spPr>
          <a:xfrm>
            <a:off x="539552" y="3284984"/>
            <a:ext cx="8208912" cy="923330"/>
          </a:xfrm>
          <a:prstGeom prst="rect">
            <a:avLst/>
          </a:prstGeom>
          <a:noFill/>
        </p:spPr>
        <p:txBody>
          <a:bodyPr wrap="square" rtlCol="0">
            <a:spAutoFit/>
          </a:bodyPr>
          <a:lstStyle/>
          <a:p>
            <a:pPr fontAlgn="base"/>
            <a:r>
              <a:rPr lang="es-ES" b="1" dirty="0"/>
              <a:t>PDF/E (</a:t>
            </a:r>
            <a:r>
              <a:rPr lang="es-ES" b="1" dirty="0" err="1"/>
              <a:t>Engineering</a:t>
            </a:r>
            <a:r>
              <a:rPr lang="es-ES" b="1" dirty="0"/>
              <a:t>) – ISO </a:t>
            </a:r>
            <a:r>
              <a:rPr lang="es-ES" b="1" dirty="0" smtClean="0"/>
              <a:t>24517</a:t>
            </a:r>
          </a:p>
          <a:p>
            <a:pPr fontAlgn="base"/>
            <a:r>
              <a:rPr lang="es-ES" b="1" dirty="0"/>
              <a:t>PDF/UA (Universal </a:t>
            </a:r>
            <a:r>
              <a:rPr lang="es-ES" b="1" dirty="0" err="1"/>
              <a:t>Accessibility</a:t>
            </a:r>
            <a:r>
              <a:rPr lang="es-ES" b="1" dirty="0"/>
              <a:t>) – ISO </a:t>
            </a:r>
            <a:r>
              <a:rPr lang="es-ES" b="1" dirty="0" smtClean="0"/>
              <a:t>14289</a:t>
            </a:r>
          </a:p>
          <a:p>
            <a:pPr fontAlgn="base"/>
            <a:r>
              <a:rPr lang="es-ES" b="1" dirty="0"/>
              <a:t>PDF – ISO </a:t>
            </a:r>
            <a:r>
              <a:rPr lang="es-ES" b="1" dirty="0" smtClean="0"/>
              <a:t>32000</a:t>
            </a:r>
            <a:endParaRPr lang="es-E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947</Words>
  <Application>Microsoft Office PowerPoint</Application>
  <PresentationFormat>Presentación en pantalla (4:3)</PresentationFormat>
  <Paragraphs>187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Turo</dc:creator>
  <cp:lastModifiedBy>Turo</cp:lastModifiedBy>
  <cp:revision>6</cp:revision>
  <dcterms:created xsi:type="dcterms:W3CDTF">2012-11-28T08:53:29Z</dcterms:created>
  <dcterms:modified xsi:type="dcterms:W3CDTF">2012-11-29T16:09:42Z</dcterms:modified>
</cp:coreProperties>
</file>