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2" r:id="rId3"/>
    <p:sldId id="263" r:id="rId4"/>
    <p:sldId id="264" r:id="rId5"/>
    <p:sldId id="276" r:id="rId6"/>
    <p:sldId id="265" r:id="rId7"/>
    <p:sldId id="266" r:id="rId8"/>
    <p:sldId id="257" r:id="rId9"/>
    <p:sldId id="267" r:id="rId10"/>
    <p:sldId id="268" r:id="rId11"/>
    <p:sldId id="269" r:id="rId12"/>
    <p:sldId id="259" r:id="rId13"/>
    <p:sldId id="258" r:id="rId14"/>
    <p:sldId id="277" r:id="rId15"/>
    <p:sldId id="271" r:id="rId16"/>
    <p:sldId id="278" r:id="rId17"/>
    <p:sldId id="275" r:id="rId18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di Torrijos Espert" initials="JTE" lastIdx="1" clrIdx="0">
    <p:extLst>
      <p:ext uri="{19B8F6BF-5375-455C-9EA6-DF929625EA0E}">
        <p15:presenceInfo xmlns:p15="http://schemas.microsoft.com/office/powerpoint/2012/main" userId="Jordi Torrijos Esp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8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60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241FEB-BAED-42CD-9260-74A7E231FCD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6BF80B4-9BFF-48E4-8B9A-80E276EBAA65}">
      <dgm:prSet phldrT="[Texto]"/>
      <dgm:spPr/>
      <dgm:t>
        <a:bodyPr/>
        <a:lstStyle/>
        <a:p>
          <a:r>
            <a:rPr lang="es-ES" dirty="0"/>
            <a:t> </a:t>
          </a:r>
        </a:p>
      </dgm:t>
    </dgm:pt>
    <dgm:pt modelId="{60F39BAD-10AD-4A5B-93A7-D1F37108C013}" type="parTrans" cxnId="{18E87FBF-9CEE-44C8-AFEF-C5BEC164C95D}">
      <dgm:prSet/>
      <dgm:spPr/>
      <dgm:t>
        <a:bodyPr/>
        <a:lstStyle/>
        <a:p>
          <a:endParaRPr lang="es-ES"/>
        </a:p>
      </dgm:t>
    </dgm:pt>
    <dgm:pt modelId="{B9905BBA-42A0-488B-A58C-307284C9A2AA}" type="sibTrans" cxnId="{18E87FBF-9CEE-44C8-AFEF-C5BEC164C95D}">
      <dgm:prSet/>
      <dgm:spPr/>
      <dgm:t>
        <a:bodyPr/>
        <a:lstStyle/>
        <a:p>
          <a:endParaRPr lang="es-ES"/>
        </a:p>
      </dgm:t>
    </dgm:pt>
    <dgm:pt modelId="{ED1BB6D8-A7D1-4A96-B07C-0C287346EE9A}">
      <dgm:prSet phldrT="[Texto]"/>
      <dgm:spPr/>
      <dgm:t>
        <a:bodyPr/>
        <a:lstStyle/>
        <a:p>
          <a:r>
            <a:rPr lang="es-ES" dirty="0"/>
            <a:t>Validación de Firma</a:t>
          </a:r>
        </a:p>
      </dgm:t>
    </dgm:pt>
    <dgm:pt modelId="{9EFA64C9-1E6F-4E24-B930-AC921006F6FE}" type="parTrans" cxnId="{F340D4F4-04AC-4C5D-9255-5094EAB575D8}">
      <dgm:prSet/>
      <dgm:spPr/>
      <dgm:t>
        <a:bodyPr/>
        <a:lstStyle/>
        <a:p>
          <a:endParaRPr lang="es-ES"/>
        </a:p>
      </dgm:t>
    </dgm:pt>
    <dgm:pt modelId="{9CA8AEB9-F7C1-4C86-96A0-B90B73DAED87}" type="sibTrans" cxnId="{F340D4F4-04AC-4C5D-9255-5094EAB575D8}">
      <dgm:prSet/>
      <dgm:spPr/>
      <dgm:t>
        <a:bodyPr/>
        <a:lstStyle/>
        <a:p>
          <a:endParaRPr lang="es-ES"/>
        </a:p>
      </dgm:t>
    </dgm:pt>
    <dgm:pt modelId="{24DCA469-D519-4F56-9B40-89711AFBCBA2}">
      <dgm:prSet phldrT="[Texto]"/>
      <dgm:spPr/>
      <dgm:t>
        <a:bodyPr/>
        <a:lstStyle/>
        <a:p>
          <a:r>
            <a:rPr lang="es-ES" dirty="0"/>
            <a:t> </a:t>
          </a:r>
        </a:p>
      </dgm:t>
    </dgm:pt>
    <dgm:pt modelId="{BBB78426-2B84-49E3-8158-DA80ED22A8E1}" type="parTrans" cxnId="{8A6E3F27-EC51-4C52-8305-21D0EA167A78}">
      <dgm:prSet/>
      <dgm:spPr/>
      <dgm:t>
        <a:bodyPr/>
        <a:lstStyle/>
        <a:p>
          <a:endParaRPr lang="es-ES"/>
        </a:p>
      </dgm:t>
    </dgm:pt>
    <dgm:pt modelId="{774C2D4E-7C0C-4370-88ED-6899487FF844}" type="sibTrans" cxnId="{8A6E3F27-EC51-4C52-8305-21D0EA167A78}">
      <dgm:prSet/>
      <dgm:spPr/>
      <dgm:t>
        <a:bodyPr/>
        <a:lstStyle/>
        <a:p>
          <a:endParaRPr lang="es-ES"/>
        </a:p>
      </dgm:t>
    </dgm:pt>
    <dgm:pt modelId="{F55EA0C5-310F-41FE-BA90-2F1C7DB17E39}">
      <dgm:prSet phldrT="[Texto]"/>
      <dgm:spPr/>
      <dgm:t>
        <a:bodyPr/>
        <a:lstStyle/>
        <a:p>
          <a:r>
            <a:rPr lang="es-ES" dirty="0"/>
            <a:t>Control de Acceso</a:t>
          </a:r>
        </a:p>
      </dgm:t>
    </dgm:pt>
    <dgm:pt modelId="{D67230A9-150A-4666-85D5-7FCF9C574D0A}" type="parTrans" cxnId="{7C9A6DEE-52C2-454E-9B1B-36C1026F7A2E}">
      <dgm:prSet/>
      <dgm:spPr/>
      <dgm:t>
        <a:bodyPr/>
        <a:lstStyle/>
        <a:p>
          <a:endParaRPr lang="es-ES"/>
        </a:p>
      </dgm:t>
    </dgm:pt>
    <dgm:pt modelId="{3DC4851B-7C3A-42E9-B447-6C2B671D6BF9}" type="sibTrans" cxnId="{7C9A6DEE-52C2-454E-9B1B-36C1026F7A2E}">
      <dgm:prSet/>
      <dgm:spPr/>
      <dgm:t>
        <a:bodyPr/>
        <a:lstStyle/>
        <a:p>
          <a:endParaRPr lang="es-ES"/>
        </a:p>
      </dgm:t>
    </dgm:pt>
    <dgm:pt modelId="{807FAB7A-18D4-47A9-8986-A7E579268FB4}">
      <dgm:prSet phldrT="[Texto]"/>
      <dgm:spPr/>
      <dgm:t>
        <a:bodyPr/>
        <a:lstStyle/>
        <a:p>
          <a:r>
            <a:rPr lang="es-ES" dirty="0"/>
            <a:t>Registro de petición	</a:t>
          </a:r>
        </a:p>
      </dgm:t>
    </dgm:pt>
    <dgm:pt modelId="{719B7E84-1510-46F7-BE2B-61BB9FC58E33}" type="parTrans" cxnId="{5BF5A214-327C-47AE-8502-7625F63EDCDE}">
      <dgm:prSet/>
      <dgm:spPr/>
      <dgm:t>
        <a:bodyPr/>
        <a:lstStyle/>
        <a:p>
          <a:endParaRPr lang="es-ES"/>
        </a:p>
      </dgm:t>
    </dgm:pt>
    <dgm:pt modelId="{ECC7D435-35C6-41AD-B707-A63AA2F714EA}" type="sibTrans" cxnId="{5BF5A214-327C-47AE-8502-7625F63EDCDE}">
      <dgm:prSet/>
      <dgm:spPr/>
      <dgm:t>
        <a:bodyPr/>
        <a:lstStyle/>
        <a:p>
          <a:endParaRPr lang="es-ES"/>
        </a:p>
      </dgm:t>
    </dgm:pt>
    <dgm:pt modelId="{CAD98883-5A7F-4DFE-9856-6E0369BB3AA8}">
      <dgm:prSet phldrT="[Texto]"/>
      <dgm:spPr/>
      <dgm:t>
        <a:bodyPr/>
        <a:lstStyle/>
        <a:p>
          <a:r>
            <a:rPr lang="es-ES" dirty="0"/>
            <a:t>Petición de datos</a:t>
          </a:r>
        </a:p>
      </dgm:t>
    </dgm:pt>
    <dgm:pt modelId="{47ED5FFC-5A71-4A48-9E43-A4D16F2FC8C6}" type="parTrans" cxnId="{A1CF6ECE-9A08-4E61-8D3A-7F16F1A77DDE}">
      <dgm:prSet/>
      <dgm:spPr/>
      <dgm:t>
        <a:bodyPr/>
        <a:lstStyle/>
        <a:p>
          <a:endParaRPr lang="es-ES"/>
        </a:p>
      </dgm:t>
    </dgm:pt>
    <dgm:pt modelId="{D1669E97-628F-4C04-BF26-76CE292D3ADD}" type="sibTrans" cxnId="{A1CF6ECE-9A08-4E61-8D3A-7F16F1A77DDE}">
      <dgm:prSet/>
      <dgm:spPr/>
      <dgm:t>
        <a:bodyPr/>
        <a:lstStyle/>
        <a:p>
          <a:endParaRPr lang="es-ES"/>
        </a:p>
      </dgm:t>
    </dgm:pt>
    <dgm:pt modelId="{2F3F894E-57B4-4F96-8180-9B81F4D352D3}">
      <dgm:prSet phldrT="[Texto]"/>
      <dgm:spPr/>
      <dgm:t>
        <a:bodyPr/>
        <a:lstStyle/>
        <a:p>
          <a:endParaRPr lang="es-ES" dirty="0"/>
        </a:p>
      </dgm:t>
    </dgm:pt>
    <dgm:pt modelId="{E16B0716-CF3D-4000-8597-896227E780EA}" type="parTrans" cxnId="{2A3F5861-E7B9-4646-9349-109378B7038C}">
      <dgm:prSet/>
      <dgm:spPr/>
      <dgm:t>
        <a:bodyPr/>
        <a:lstStyle/>
        <a:p>
          <a:endParaRPr lang="es-ES"/>
        </a:p>
      </dgm:t>
    </dgm:pt>
    <dgm:pt modelId="{20F9095F-AA1F-4C55-B345-78B081D1AEBD}" type="sibTrans" cxnId="{2A3F5861-E7B9-4646-9349-109378B7038C}">
      <dgm:prSet/>
      <dgm:spPr/>
      <dgm:t>
        <a:bodyPr/>
        <a:lstStyle/>
        <a:p>
          <a:endParaRPr lang="es-ES"/>
        </a:p>
      </dgm:t>
    </dgm:pt>
    <dgm:pt modelId="{C596499D-34B0-4BFC-B68D-ED97F83FE9CD}">
      <dgm:prSet phldrT="[Texto]"/>
      <dgm:spPr/>
      <dgm:t>
        <a:bodyPr/>
        <a:lstStyle/>
        <a:p>
          <a:r>
            <a:rPr lang="es-ES" dirty="0"/>
            <a:t>Datos de respuesta</a:t>
          </a:r>
        </a:p>
      </dgm:t>
    </dgm:pt>
    <dgm:pt modelId="{5BBBBDD2-E04E-49FF-B0F2-6BA97D5E43F7}" type="parTrans" cxnId="{3A3211A4-C25B-45DC-855C-555C4FCC2B4D}">
      <dgm:prSet/>
      <dgm:spPr/>
      <dgm:t>
        <a:bodyPr/>
        <a:lstStyle/>
        <a:p>
          <a:endParaRPr lang="es-ES"/>
        </a:p>
      </dgm:t>
    </dgm:pt>
    <dgm:pt modelId="{D8956975-F7BF-4330-99F7-A520F25CCFEA}" type="sibTrans" cxnId="{3A3211A4-C25B-45DC-855C-555C4FCC2B4D}">
      <dgm:prSet/>
      <dgm:spPr/>
      <dgm:t>
        <a:bodyPr/>
        <a:lstStyle/>
        <a:p>
          <a:endParaRPr lang="es-ES"/>
        </a:p>
      </dgm:t>
    </dgm:pt>
    <dgm:pt modelId="{49ABC197-3719-4DFF-A246-443454B3C9A1}">
      <dgm:prSet phldrT="[Texto]"/>
      <dgm:spPr/>
      <dgm:t>
        <a:bodyPr/>
        <a:lstStyle/>
        <a:p>
          <a:endParaRPr lang="es-ES" dirty="0"/>
        </a:p>
      </dgm:t>
    </dgm:pt>
    <dgm:pt modelId="{10B47583-9391-49D8-B128-5EA0DF600155}" type="parTrans" cxnId="{4086E23F-3DD9-4CEC-B326-B841BD09AC1F}">
      <dgm:prSet/>
      <dgm:spPr/>
      <dgm:t>
        <a:bodyPr/>
        <a:lstStyle/>
        <a:p>
          <a:endParaRPr lang="es-ES"/>
        </a:p>
      </dgm:t>
    </dgm:pt>
    <dgm:pt modelId="{02232A02-954D-4A01-A691-0661FFC09ABE}" type="sibTrans" cxnId="{4086E23F-3DD9-4CEC-B326-B841BD09AC1F}">
      <dgm:prSet/>
      <dgm:spPr/>
      <dgm:t>
        <a:bodyPr/>
        <a:lstStyle/>
        <a:p>
          <a:endParaRPr lang="es-ES"/>
        </a:p>
      </dgm:t>
    </dgm:pt>
    <dgm:pt modelId="{F78FCFC8-4641-4218-AAD0-A71CA7B70E57}">
      <dgm:prSet phldrT="[Texto]"/>
      <dgm:spPr/>
      <dgm:t>
        <a:bodyPr/>
        <a:lstStyle/>
        <a:p>
          <a:r>
            <a:rPr lang="es-ES" dirty="0"/>
            <a:t> </a:t>
          </a:r>
        </a:p>
      </dgm:t>
    </dgm:pt>
    <dgm:pt modelId="{B7E86DCC-C246-4F67-888A-E74B3C1B1ED2}" type="sibTrans" cxnId="{BB73CC9D-D6F3-4A2F-BFF8-842B90ED3AB8}">
      <dgm:prSet/>
      <dgm:spPr/>
      <dgm:t>
        <a:bodyPr/>
        <a:lstStyle/>
        <a:p>
          <a:endParaRPr lang="es-ES"/>
        </a:p>
      </dgm:t>
    </dgm:pt>
    <dgm:pt modelId="{95F3C60A-C669-4A7C-868B-A449EF9CBA6C}" type="parTrans" cxnId="{BB73CC9D-D6F3-4A2F-BFF8-842B90ED3AB8}">
      <dgm:prSet/>
      <dgm:spPr/>
      <dgm:t>
        <a:bodyPr/>
        <a:lstStyle/>
        <a:p>
          <a:endParaRPr lang="es-ES"/>
        </a:p>
      </dgm:t>
    </dgm:pt>
    <dgm:pt modelId="{0AF4603F-DFE2-46F4-8D18-5E4C39653F77}" type="pres">
      <dgm:prSet presAssocID="{61241FEB-BAED-42CD-9260-74A7E231FCDD}" presName="linearFlow" presStyleCnt="0">
        <dgm:presLayoutVars>
          <dgm:dir/>
          <dgm:animLvl val="lvl"/>
          <dgm:resizeHandles val="exact"/>
        </dgm:presLayoutVars>
      </dgm:prSet>
      <dgm:spPr/>
    </dgm:pt>
    <dgm:pt modelId="{14C03D83-2794-4478-A632-D69E745E48BF}" type="pres">
      <dgm:prSet presAssocID="{56BF80B4-9BFF-48E4-8B9A-80E276EBAA65}" presName="composite" presStyleCnt="0"/>
      <dgm:spPr/>
    </dgm:pt>
    <dgm:pt modelId="{F67610AE-B08A-431B-9228-D8B436B9BEB3}" type="pres">
      <dgm:prSet presAssocID="{56BF80B4-9BFF-48E4-8B9A-80E276EBAA65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04B809EC-3939-4510-B7CB-00C2C9E08E82}" type="pres">
      <dgm:prSet presAssocID="{56BF80B4-9BFF-48E4-8B9A-80E276EBAA65}" presName="descendantText" presStyleLbl="alignAcc1" presStyleIdx="0" presStyleCnt="5" custLinFactNeighborX="3948" custLinFactNeighborY="-52000">
        <dgm:presLayoutVars>
          <dgm:bulletEnabled val="1"/>
        </dgm:presLayoutVars>
      </dgm:prSet>
      <dgm:spPr/>
    </dgm:pt>
    <dgm:pt modelId="{AC90FF0B-335C-4053-8E51-4108104DA2B2}" type="pres">
      <dgm:prSet presAssocID="{B9905BBA-42A0-488B-A58C-307284C9A2AA}" presName="sp" presStyleCnt="0"/>
      <dgm:spPr/>
    </dgm:pt>
    <dgm:pt modelId="{90964E7F-FF11-49EB-81D0-D595C5537C00}" type="pres">
      <dgm:prSet presAssocID="{24DCA469-D519-4F56-9B40-89711AFBCBA2}" presName="composite" presStyleCnt="0"/>
      <dgm:spPr/>
    </dgm:pt>
    <dgm:pt modelId="{025887BF-7308-417B-A977-964193FE99CA}" type="pres">
      <dgm:prSet presAssocID="{24DCA469-D519-4F56-9B40-89711AFBCBA2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8D431BEC-5430-4096-8B9F-4250FE16EC7F}" type="pres">
      <dgm:prSet presAssocID="{24DCA469-D519-4F56-9B40-89711AFBCBA2}" presName="descendantText" presStyleLbl="alignAcc1" presStyleIdx="1" presStyleCnt="5">
        <dgm:presLayoutVars>
          <dgm:bulletEnabled val="1"/>
        </dgm:presLayoutVars>
      </dgm:prSet>
      <dgm:spPr/>
    </dgm:pt>
    <dgm:pt modelId="{DDDA7FAB-C788-468C-A6DD-28B773673EDD}" type="pres">
      <dgm:prSet presAssocID="{774C2D4E-7C0C-4370-88ED-6899487FF844}" presName="sp" presStyleCnt="0"/>
      <dgm:spPr/>
    </dgm:pt>
    <dgm:pt modelId="{B88031F2-7C2C-4619-AE5B-4F7C669E7A60}" type="pres">
      <dgm:prSet presAssocID="{F78FCFC8-4641-4218-AAD0-A71CA7B70E57}" presName="composite" presStyleCnt="0"/>
      <dgm:spPr/>
    </dgm:pt>
    <dgm:pt modelId="{678776EC-C93A-4743-A66B-051A49E8A5E1}" type="pres">
      <dgm:prSet presAssocID="{F78FCFC8-4641-4218-AAD0-A71CA7B70E57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59E34909-BD2F-4110-9C31-F010E000409F}" type="pres">
      <dgm:prSet presAssocID="{F78FCFC8-4641-4218-AAD0-A71CA7B70E57}" presName="descendantText" presStyleLbl="alignAcc1" presStyleIdx="2" presStyleCnt="5" custLinFactNeighborY="-1019">
        <dgm:presLayoutVars>
          <dgm:bulletEnabled val="1"/>
        </dgm:presLayoutVars>
      </dgm:prSet>
      <dgm:spPr/>
    </dgm:pt>
    <dgm:pt modelId="{D79961C6-FCE6-4EC7-B661-9AC2A92DA4C7}" type="pres">
      <dgm:prSet presAssocID="{B7E86DCC-C246-4F67-888A-E74B3C1B1ED2}" presName="sp" presStyleCnt="0"/>
      <dgm:spPr/>
    </dgm:pt>
    <dgm:pt modelId="{97BDCE78-8A3C-4F74-86BA-FDA9FCD7D4E0}" type="pres">
      <dgm:prSet presAssocID="{2F3F894E-57B4-4F96-8180-9B81F4D352D3}" presName="composite" presStyleCnt="0"/>
      <dgm:spPr/>
    </dgm:pt>
    <dgm:pt modelId="{827484F1-8D7F-4EDC-90BC-07A6AD5232CD}" type="pres">
      <dgm:prSet presAssocID="{2F3F894E-57B4-4F96-8180-9B81F4D352D3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A702B47F-FBEC-4776-9F89-C963576F8CB2}" type="pres">
      <dgm:prSet presAssocID="{2F3F894E-57B4-4F96-8180-9B81F4D352D3}" presName="descendantText" presStyleLbl="alignAcc1" presStyleIdx="3" presStyleCnt="5">
        <dgm:presLayoutVars>
          <dgm:bulletEnabled val="1"/>
        </dgm:presLayoutVars>
      </dgm:prSet>
      <dgm:spPr/>
    </dgm:pt>
    <dgm:pt modelId="{CEB03A9C-B704-455B-BAA2-1B57103F0E02}" type="pres">
      <dgm:prSet presAssocID="{20F9095F-AA1F-4C55-B345-78B081D1AEBD}" presName="sp" presStyleCnt="0"/>
      <dgm:spPr/>
    </dgm:pt>
    <dgm:pt modelId="{BF26C480-56B4-41FE-9F76-4E4356DD911C}" type="pres">
      <dgm:prSet presAssocID="{49ABC197-3719-4DFF-A246-443454B3C9A1}" presName="composite" presStyleCnt="0"/>
      <dgm:spPr/>
    </dgm:pt>
    <dgm:pt modelId="{40F5D3EC-45A5-4319-AEC2-8B6F7809C584}" type="pres">
      <dgm:prSet presAssocID="{49ABC197-3719-4DFF-A246-443454B3C9A1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EC01BEA1-9293-42A8-BFD9-18FA59BBB1BC}" type="pres">
      <dgm:prSet presAssocID="{49ABC197-3719-4DFF-A246-443454B3C9A1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D404EDDC-E04F-4770-85B9-351600D1A274}" type="presOf" srcId="{807FAB7A-18D4-47A9-8986-A7E579268FB4}" destId="{59E34909-BD2F-4110-9C31-F010E000409F}" srcOrd="0" destOrd="0" presId="urn:microsoft.com/office/officeart/2005/8/layout/chevron2"/>
    <dgm:cxn modelId="{BB73CC9D-D6F3-4A2F-BFF8-842B90ED3AB8}" srcId="{61241FEB-BAED-42CD-9260-74A7E231FCDD}" destId="{F78FCFC8-4641-4218-AAD0-A71CA7B70E57}" srcOrd="2" destOrd="0" parTransId="{95F3C60A-C669-4A7C-868B-A449EF9CBA6C}" sibTransId="{B7E86DCC-C246-4F67-888A-E74B3C1B1ED2}"/>
    <dgm:cxn modelId="{68B23BC9-D251-4430-BDDC-5975B0694CEC}" type="presOf" srcId="{F78FCFC8-4641-4218-AAD0-A71CA7B70E57}" destId="{678776EC-C93A-4743-A66B-051A49E8A5E1}" srcOrd="0" destOrd="0" presId="urn:microsoft.com/office/officeart/2005/8/layout/chevron2"/>
    <dgm:cxn modelId="{2A3F5861-E7B9-4646-9349-109378B7038C}" srcId="{61241FEB-BAED-42CD-9260-74A7E231FCDD}" destId="{2F3F894E-57B4-4F96-8180-9B81F4D352D3}" srcOrd="3" destOrd="0" parTransId="{E16B0716-CF3D-4000-8597-896227E780EA}" sibTransId="{20F9095F-AA1F-4C55-B345-78B081D1AEBD}"/>
    <dgm:cxn modelId="{18846158-5D60-4107-AB0C-5D18E86B01AB}" type="presOf" srcId="{56BF80B4-9BFF-48E4-8B9A-80E276EBAA65}" destId="{F67610AE-B08A-431B-9228-D8B436B9BEB3}" srcOrd="0" destOrd="0" presId="urn:microsoft.com/office/officeart/2005/8/layout/chevron2"/>
    <dgm:cxn modelId="{214EA803-8990-4905-B5FC-11676F03CA68}" type="presOf" srcId="{F55EA0C5-310F-41FE-BA90-2F1C7DB17E39}" destId="{8D431BEC-5430-4096-8B9F-4250FE16EC7F}" srcOrd="0" destOrd="0" presId="urn:microsoft.com/office/officeart/2005/8/layout/chevron2"/>
    <dgm:cxn modelId="{4FB02135-9A39-44A5-9CB1-B91FED03946A}" type="presOf" srcId="{24DCA469-D519-4F56-9B40-89711AFBCBA2}" destId="{025887BF-7308-417B-A977-964193FE99CA}" srcOrd="0" destOrd="0" presId="urn:microsoft.com/office/officeart/2005/8/layout/chevron2"/>
    <dgm:cxn modelId="{E985F880-C69A-4C17-A42C-409CFDAD0F1D}" type="presOf" srcId="{ED1BB6D8-A7D1-4A96-B07C-0C287346EE9A}" destId="{04B809EC-3939-4510-B7CB-00C2C9E08E82}" srcOrd="0" destOrd="0" presId="urn:microsoft.com/office/officeart/2005/8/layout/chevron2"/>
    <dgm:cxn modelId="{4086E23F-3DD9-4CEC-B326-B841BD09AC1F}" srcId="{61241FEB-BAED-42CD-9260-74A7E231FCDD}" destId="{49ABC197-3719-4DFF-A246-443454B3C9A1}" srcOrd="4" destOrd="0" parTransId="{10B47583-9391-49D8-B128-5EA0DF600155}" sibTransId="{02232A02-954D-4A01-A691-0661FFC09ABE}"/>
    <dgm:cxn modelId="{8A6E3F27-EC51-4C52-8305-21D0EA167A78}" srcId="{61241FEB-BAED-42CD-9260-74A7E231FCDD}" destId="{24DCA469-D519-4F56-9B40-89711AFBCBA2}" srcOrd="1" destOrd="0" parTransId="{BBB78426-2B84-49E3-8158-DA80ED22A8E1}" sibTransId="{774C2D4E-7C0C-4370-88ED-6899487FF844}"/>
    <dgm:cxn modelId="{F340D4F4-04AC-4C5D-9255-5094EAB575D8}" srcId="{56BF80B4-9BFF-48E4-8B9A-80E276EBAA65}" destId="{ED1BB6D8-A7D1-4A96-B07C-0C287346EE9A}" srcOrd="0" destOrd="0" parTransId="{9EFA64C9-1E6F-4E24-B930-AC921006F6FE}" sibTransId="{9CA8AEB9-F7C1-4C86-96A0-B90B73DAED87}"/>
    <dgm:cxn modelId="{487AABC7-D463-41D4-AE6B-DEE492460374}" type="presOf" srcId="{61241FEB-BAED-42CD-9260-74A7E231FCDD}" destId="{0AF4603F-DFE2-46F4-8D18-5E4C39653F77}" srcOrd="0" destOrd="0" presId="urn:microsoft.com/office/officeart/2005/8/layout/chevron2"/>
    <dgm:cxn modelId="{18E87FBF-9CEE-44C8-AFEF-C5BEC164C95D}" srcId="{61241FEB-BAED-42CD-9260-74A7E231FCDD}" destId="{56BF80B4-9BFF-48E4-8B9A-80E276EBAA65}" srcOrd="0" destOrd="0" parTransId="{60F39BAD-10AD-4A5B-93A7-D1F37108C013}" sibTransId="{B9905BBA-42A0-488B-A58C-307284C9A2AA}"/>
    <dgm:cxn modelId="{11235C7D-5428-4B44-B3DB-34023E3FA6FA}" type="presOf" srcId="{2F3F894E-57B4-4F96-8180-9B81F4D352D3}" destId="{827484F1-8D7F-4EDC-90BC-07A6AD5232CD}" srcOrd="0" destOrd="0" presId="urn:microsoft.com/office/officeart/2005/8/layout/chevron2"/>
    <dgm:cxn modelId="{7C9A6DEE-52C2-454E-9B1B-36C1026F7A2E}" srcId="{24DCA469-D519-4F56-9B40-89711AFBCBA2}" destId="{F55EA0C5-310F-41FE-BA90-2F1C7DB17E39}" srcOrd="0" destOrd="0" parTransId="{D67230A9-150A-4666-85D5-7FCF9C574D0A}" sibTransId="{3DC4851B-7C3A-42E9-B447-6C2B671D6BF9}"/>
    <dgm:cxn modelId="{042EEC5E-D098-4DE3-BA52-09741E194155}" type="presOf" srcId="{C596499D-34B0-4BFC-B68D-ED97F83FE9CD}" destId="{EC01BEA1-9293-42A8-BFD9-18FA59BBB1BC}" srcOrd="0" destOrd="0" presId="urn:microsoft.com/office/officeart/2005/8/layout/chevron2"/>
    <dgm:cxn modelId="{94949B4B-75CD-44CB-9FBE-9729C07AAF11}" type="presOf" srcId="{49ABC197-3719-4DFF-A246-443454B3C9A1}" destId="{40F5D3EC-45A5-4319-AEC2-8B6F7809C584}" srcOrd="0" destOrd="0" presId="urn:microsoft.com/office/officeart/2005/8/layout/chevron2"/>
    <dgm:cxn modelId="{5BF5A214-327C-47AE-8502-7625F63EDCDE}" srcId="{F78FCFC8-4641-4218-AAD0-A71CA7B70E57}" destId="{807FAB7A-18D4-47A9-8986-A7E579268FB4}" srcOrd="0" destOrd="0" parTransId="{719B7E84-1510-46F7-BE2B-61BB9FC58E33}" sibTransId="{ECC7D435-35C6-41AD-B707-A63AA2F714EA}"/>
    <dgm:cxn modelId="{3A3211A4-C25B-45DC-855C-555C4FCC2B4D}" srcId="{49ABC197-3719-4DFF-A246-443454B3C9A1}" destId="{C596499D-34B0-4BFC-B68D-ED97F83FE9CD}" srcOrd="0" destOrd="0" parTransId="{5BBBBDD2-E04E-49FF-B0F2-6BA97D5E43F7}" sibTransId="{D8956975-F7BF-4330-99F7-A520F25CCFEA}"/>
    <dgm:cxn modelId="{A1CF6ECE-9A08-4E61-8D3A-7F16F1A77DDE}" srcId="{2F3F894E-57B4-4F96-8180-9B81F4D352D3}" destId="{CAD98883-5A7F-4DFE-9856-6E0369BB3AA8}" srcOrd="0" destOrd="0" parTransId="{47ED5FFC-5A71-4A48-9E43-A4D16F2FC8C6}" sibTransId="{D1669E97-628F-4C04-BF26-76CE292D3ADD}"/>
    <dgm:cxn modelId="{C6C47FEC-22BB-441E-BECA-0FA2F0C8E955}" type="presOf" srcId="{CAD98883-5A7F-4DFE-9856-6E0369BB3AA8}" destId="{A702B47F-FBEC-4776-9F89-C963576F8CB2}" srcOrd="0" destOrd="0" presId="urn:microsoft.com/office/officeart/2005/8/layout/chevron2"/>
    <dgm:cxn modelId="{B7AD6D55-08C2-4CF0-9A18-D57A11B65638}" type="presParOf" srcId="{0AF4603F-DFE2-46F4-8D18-5E4C39653F77}" destId="{14C03D83-2794-4478-A632-D69E745E48BF}" srcOrd="0" destOrd="0" presId="urn:microsoft.com/office/officeart/2005/8/layout/chevron2"/>
    <dgm:cxn modelId="{0A12A3DA-B961-497C-A148-56403D33980C}" type="presParOf" srcId="{14C03D83-2794-4478-A632-D69E745E48BF}" destId="{F67610AE-B08A-431B-9228-D8B436B9BEB3}" srcOrd="0" destOrd="0" presId="urn:microsoft.com/office/officeart/2005/8/layout/chevron2"/>
    <dgm:cxn modelId="{A08AFC85-6270-4858-8749-C130C0310E80}" type="presParOf" srcId="{14C03D83-2794-4478-A632-D69E745E48BF}" destId="{04B809EC-3939-4510-B7CB-00C2C9E08E82}" srcOrd="1" destOrd="0" presId="urn:microsoft.com/office/officeart/2005/8/layout/chevron2"/>
    <dgm:cxn modelId="{8A313DCA-8C88-4BDF-B7E1-EB108D293422}" type="presParOf" srcId="{0AF4603F-DFE2-46F4-8D18-5E4C39653F77}" destId="{AC90FF0B-335C-4053-8E51-4108104DA2B2}" srcOrd="1" destOrd="0" presId="urn:microsoft.com/office/officeart/2005/8/layout/chevron2"/>
    <dgm:cxn modelId="{11681FDB-ECF5-47B1-B06B-99A82CAE8DDC}" type="presParOf" srcId="{0AF4603F-DFE2-46F4-8D18-5E4C39653F77}" destId="{90964E7F-FF11-49EB-81D0-D595C5537C00}" srcOrd="2" destOrd="0" presId="urn:microsoft.com/office/officeart/2005/8/layout/chevron2"/>
    <dgm:cxn modelId="{BC50D7B5-8347-4263-83D6-6E5A33C5D97B}" type="presParOf" srcId="{90964E7F-FF11-49EB-81D0-D595C5537C00}" destId="{025887BF-7308-417B-A977-964193FE99CA}" srcOrd="0" destOrd="0" presId="urn:microsoft.com/office/officeart/2005/8/layout/chevron2"/>
    <dgm:cxn modelId="{74385CA7-696B-43BA-B253-DF8855A4B74A}" type="presParOf" srcId="{90964E7F-FF11-49EB-81D0-D595C5537C00}" destId="{8D431BEC-5430-4096-8B9F-4250FE16EC7F}" srcOrd="1" destOrd="0" presId="urn:microsoft.com/office/officeart/2005/8/layout/chevron2"/>
    <dgm:cxn modelId="{0B258828-6670-420B-AD61-9A3539CB6584}" type="presParOf" srcId="{0AF4603F-DFE2-46F4-8D18-5E4C39653F77}" destId="{DDDA7FAB-C788-468C-A6DD-28B773673EDD}" srcOrd="3" destOrd="0" presId="urn:microsoft.com/office/officeart/2005/8/layout/chevron2"/>
    <dgm:cxn modelId="{7A47D2E6-0207-4752-AE8A-E62096C68B6F}" type="presParOf" srcId="{0AF4603F-DFE2-46F4-8D18-5E4C39653F77}" destId="{B88031F2-7C2C-4619-AE5B-4F7C669E7A60}" srcOrd="4" destOrd="0" presId="urn:microsoft.com/office/officeart/2005/8/layout/chevron2"/>
    <dgm:cxn modelId="{CBD3AAFE-E036-4865-B20D-EBC0AAAEFB7E}" type="presParOf" srcId="{B88031F2-7C2C-4619-AE5B-4F7C669E7A60}" destId="{678776EC-C93A-4743-A66B-051A49E8A5E1}" srcOrd="0" destOrd="0" presId="urn:microsoft.com/office/officeart/2005/8/layout/chevron2"/>
    <dgm:cxn modelId="{CF8DFB7A-4133-4CE4-B049-99CCFB3046FC}" type="presParOf" srcId="{B88031F2-7C2C-4619-AE5B-4F7C669E7A60}" destId="{59E34909-BD2F-4110-9C31-F010E000409F}" srcOrd="1" destOrd="0" presId="urn:microsoft.com/office/officeart/2005/8/layout/chevron2"/>
    <dgm:cxn modelId="{24565F20-7F9A-41BD-BDAD-8DAC52048FE7}" type="presParOf" srcId="{0AF4603F-DFE2-46F4-8D18-5E4C39653F77}" destId="{D79961C6-FCE6-4EC7-B661-9AC2A92DA4C7}" srcOrd="5" destOrd="0" presId="urn:microsoft.com/office/officeart/2005/8/layout/chevron2"/>
    <dgm:cxn modelId="{C43F774A-AF0D-4AB3-A58B-A76178032CB5}" type="presParOf" srcId="{0AF4603F-DFE2-46F4-8D18-5E4C39653F77}" destId="{97BDCE78-8A3C-4F74-86BA-FDA9FCD7D4E0}" srcOrd="6" destOrd="0" presId="urn:microsoft.com/office/officeart/2005/8/layout/chevron2"/>
    <dgm:cxn modelId="{1D55C37D-77C6-44BD-A82D-69E7CEB0B8FB}" type="presParOf" srcId="{97BDCE78-8A3C-4F74-86BA-FDA9FCD7D4E0}" destId="{827484F1-8D7F-4EDC-90BC-07A6AD5232CD}" srcOrd="0" destOrd="0" presId="urn:microsoft.com/office/officeart/2005/8/layout/chevron2"/>
    <dgm:cxn modelId="{3E866FC4-15DE-4C84-805C-D4E46ECFBBD2}" type="presParOf" srcId="{97BDCE78-8A3C-4F74-86BA-FDA9FCD7D4E0}" destId="{A702B47F-FBEC-4776-9F89-C963576F8CB2}" srcOrd="1" destOrd="0" presId="urn:microsoft.com/office/officeart/2005/8/layout/chevron2"/>
    <dgm:cxn modelId="{79A7848A-A618-4196-B0D7-68C3752A9A69}" type="presParOf" srcId="{0AF4603F-DFE2-46F4-8D18-5E4C39653F77}" destId="{CEB03A9C-B704-455B-BAA2-1B57103F0E02}" srcOrd="7" destOrd="0" presId="urn:microsoft.com/office/officeart/2005/8/layout/chevron2"/>
    <dgm:cxn modelId="{22BD4611-6E60-44EE-9B39-B1DE977B5A29}" type="presParOf" srcId="{0AF4603F-DFE2-46F4-8D18-5E4C39653F77}" destId="{BF26C480-56B4-41FE-9F76-4E4356DD911C}" srcOrd="8" destOrd="0" presId="urn:microsoft.com/office/officeart/2005/8/layout/chevron2"/>
    <dgm:cxn modelId="{249A92BD-A11F-4FB8-A6B7-E86B26F7E712}" type="presParOf" srcId="{BF26C480-56B4-41FE-9F76-4E4356DD911C}" destId="{40F5D3EC-45A5-4319-AEC2-8B6F7809C584}" srcOrd="0" destOrd="0" presId="urn:microsoft.com/office/officeart/2005/8/layout/chevron2"/>
    <dgm:cxn modelId="{AE749E89-781E-48F1-AD17-6BCCCAB52EEF}" type="presParOf" srcId="{BF26C480-56B4-41FE-9F76-4E4356DD911C}" destId="{EC01BEA1-9293-42A8-BFD9-18FA59BBB1B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610AE-B08A-431B-9228-D8B436B9BEB3}">
      <dsp:nvSpPr>
        <dsp:cNvPr id="0" name=""/>
        <dsp:cNvSpPr/>
      </dsp:nvSpPr>
      <dsp:spPr>
        <a:xfrm rot="5400000">
          <a:off x="-74504" y="74878"/>
          <a:ext cx="496699" cy="3476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 </a:t>
          </a:r>
        </a:p>
      </dsp:txBody>
      <dsp:txXfrm rot="-5400000">
        <a:off x="2" y="174218"/>
        <a:ext cx="347689" cy="149010"/>
      </dsp:txXfrm>
    </dsp:sp>
    <dsp:sp modelId="{04B809EC-3939-4510-B7CB-00C2C9E08E82}">
      <dsp:nvSpPr>
        <dsp:cNvPr id="0" name=""/>
        <dsp:cNvSpPr/>
      </dsp:nvSpPr>
      <dsp:spPr>
        <a:xfrm rot="5400000">
          <a:off x="1182455" y="-834766"/>
          <a:ext cx="322854" cy="19923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Validación de Firma</a:t>
          </a:r>
        </a:p>
      </dsp:txBody>
      <dsp:txXfrm rot="-5400000">
        <a:off x="347689" y="15760"/>
        <a:ext cx="1976627" cy="291334"/>
      </dsp:txXfrm>
    </dsp:sp>
    <dsp:sp modelId="{025887BF-7308-417B-A977-964193FE99CA}">
      <dsp:nvSpPr>
        <dsp:cNvPr id="0" name=""/>
        <dsp:cNvSpPr/>
      </dsp:nvSpPr>
      <dsp:spPr>
        <a:xfrm rot="5400000">
          <a:off x="-74504" y="433996"/>
          <a:ext cx="496699" cy="3476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 </a:t>
          </a:r>
        </a:p>
      </dsp:txBody>
      <dsp:txXfrm rot="-5400000">
        <a:off x="2" y="533336"/>
        <a:ext cx="347689" cy="149010"/>
      </dsp:txXfrm>
    </dsp:sp>
    <dsp:sp modelId="{8D431BEC-5430-4096-8B9F-4250FE16EC7F}">
      <dsp:nvSpPr>
        <dsp:cNvPr id="0" name=""/>
        <dsp:cNvSpPr/>
      </dsp:nvSpPr>
      <dsp:spPr>
        <a:xfrm rot="5400000">
          <a:off x="1182455" y="-475274"/>
          <a:ext cx="322854" cy="19923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Control de Acceso</a:t>
          </a:r>
        </a:p>
      </dsp:txBody>
      <dsp:txXfrm rot="-5400000">
        <a:off x="347689" y="375252"/>
        <a:ext cx="1976627" cy="291334"/>
      </dsp:txXfrm>
    </dsp:sp>
    <dsp:sp modelId="{678776EC-C93A-4743-A66B-051A49E8A5E1}">
      <dsp:nvSpPr>
        <dsp:cNvPr id="0" name=""/>
        <dsp:cNvSpPr/>
      </dsp:nvSpPr>
      <dsp:spPr>
        <a:xfrm rot="5400000">
          <a:off x="-74504" y="793114"/>
          <a:ext cx="496699" cy="3476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 </a:t>
          </a:r>
        </a:p>
      </dsp:txBody>
      <dsp:txXfrm rot="-5400000">
        <a:off x="2" y="892454"/>
        <a:ext cx="347689" cy="149010"/>
      </dsp:txXfrm>
    </dsp:sp>
    <dsp:sp modelId="{59E34909-BD2F-4110-9C31-F010E000409F}">
      <dsp:nvSpPr>
        <dsp:cNvPr id="0" name=""/>
        <dsp:cNvSpPr/>
      </dsp:nvSpPr>
      <dsp:spPr>
        <a:xfrm rot="5400000">
          <a:off x="1182455" y="-119446"/>
          <a:ext cx="322854" cy="19923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Registro de petición	</a:t>
          </a:r>
        </a:p>
      </dsp:txBody>
      <dsp:txXfrm rot="-5400000">
        <a:off x="347689" y="731080"/>
        <a:ext cx="1976627" cy="291334"/>
      </dsp:txXfrm>
    </dsp:sp>
    <dsp:sp modelId="{827484F1-8D7F-4EDC-90BC-07A6AD5232CD}">
      <dsp:nvSpPr>
        <dsp:cNvPr id="0" name=""/>
        <dsp:cNvSpPr/>
      </dsp:nvSpPr>
      <dsp:spPr>
        <a:xfrm rot="5400000">
          <a:off x="-74504" y="1152231"/>
          <a:ext cx="496699" cy="3476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 dirty="0"/>
        </a:p>
      </dsp:txBody>
      <dsp:txXfrm rot="-5400000">
        <a:off x="2" y="1251571"/>
        <a:ext cx="347689" cy="149010"/>
      </dsp:txXfrm>
    </dsp:sp>
    <dsp:sp modelId="{A702B47F-FBEC-4776-9F89-C963576F8CB2}">
      <dsp:nvSpPr>
        <dsp:cNvPr id="0" name=""/>
        <dsp:cNvSpPr/>
      </dsp:nvSpPr>
      <dsp:spPr>
        <a:xfrm rot="5400000">
          <a:off x="1182455" y="242960"/>
          <a:ext cx="322854" cy="19923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Petición de datos</a:t>
          </a:r>
        </a:p>
      </dsp:txBody>
      <dsp:txXfrm rot="-5400000">
        <a:off x="347689" y="1093486"/>
        <a:ext cx="1976627" cy="291334"/>
      </dsp:txXfrm>
    </dsp:sp>
    <dsp:sp modelId="{40F5D3EC-45A5-4319-AEC2-8B6F7809C584}">
      <dsp:nvSpPr>
        <dsp:cNvPr id="0" name=""/>
        <dsp:cNvSpPr/>
      </dsp:nvSpPr>
      <dsp:spPr>
        <a:xfrm rot="5400000">
          <a:off x="-74504" y="1511349"/>
          <a:ext cx="496699" cy="3476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 dirty="0"/>
        </a:p>
      </dsp:txBody>
      <dsp:txXfrm rot="-5400000">
        <a:off x="2" y="1610689"/>
        <a:ext cx="347689" cy="149010"/>
      </dsp:txXfrm>
    </dsp:sp>
    <dsp:sp modelId="{EC01BEA1-9293-42A8-BFD9-18FA59BBB1BC}">
      <dsp:nvSpPr>
        <dsp:cNvPr id="0" name=""/>
        <dsp:cNvSpPr/>
      </dsp:nvSpPr>
      <dsp:spPr>
        <a:xfrm rot="5400000">
          <a:off x="1182455" y="602078"/>
          <a:ext cx="322854" cy="19923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Datos de respuesta</a:t>
          </a:r>
        </a:p>
      </dsp:txBody>
      <dsp:txXfrm rot="-5400000">
        <a:off x="347689" y="1452604"/>
        <a:ext cx="1976627" cy="291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FA5D5-3A46-457B-BD4F-F65AB0A89AFF}" type="datetimeFigureOut">
              <a:rPr lang="es-ES" smtClean="0"/>
              <a:t>22/11/2016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D0BC1-A31B-4F04-A934-FD420C35A9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6830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parencia.org.es/las-instituciones-publicas-incumplen-mayoritariamente-la-normativa-legal-sobre-contratos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rgbClr val="4F4F4F"/>
                </a:solidFill>
                <a:cs typeface="Calibri"/>
              </a:rPr>
              <a:t>Plataforma que permite verificar los documentos de un ciudadano que hayan sido elaborados por otra administración.</a:t>
            </a:r>
            <a:r>
              <a:rPr lang="es-ES" sz="1200" baseline="0" dirty="0">
                <a:solidFill>
                  <a:srgbClr val="4F4F4F"/>
                </a:solidFill>
                <a:cs typeface="Calibri"/>
              </a:rPr>
              <a:t> </a:t>
            </a:r>
            <a:r>
              <a:rPr lang="es-ES" sz="1200" b="1" i="1" dirty="0">
                <a:solidFill>
                  <a:srgbClr val="4F4F4F"/>
                </a:solidFill>
                <a:cs typeface="Calibri"/>
              </a:rPr>
              <a:t>El ciudadano no tendrá que aportar documentos acreditativos por ejemplo de identidad ni de residencia, en los trámites que inicie.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D0BC1-A31B-4F04-A934-FD420C35A9E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936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/>
              <a:t>1. Recubrimiento SCSP_WS: </a:t>
            </a:r>
            <a:r>
              <a:rPr lang="es-ES" sz="1200" dirty="0"/>
              <a:t>. Facilita la integración en otros entornos.</a:t>
            </a:r>
            <a:br>
              <a:rPr lang="es-ES" sz="1200" dirty="0"/>
            </a:br>
            <a:r>
              <a:rPr lang="es-ES" sz="1200" dirty="0"/>
              <a:t>2. </a:t>
            </a:r>
            <a:r>
              <a:rPr lang="es-ES" sz="1200" b="1" dirty="0"/>
              <a:t>Librerías SCSPv3 JAVA y .NET:</a:t>
            </a:r>
            <a:r>
              <a:rPr lang="es-ES" sz="1200" b="1" baseline="0" dirty="0"/>
              <a:t> </a:t>
            </a:r>
            <a:r>
              <a:rPr lang="es-ES" sz="1200" b="1" dirty="0"/>
              <a:t>I</a:t>
            </a:r>
            <a:r>
              <a:rPr lang="es-ES" sz="1200" dirty="0"/>
              <a:t>mplementan el protocolo SCSP para </a:t>
            </a:r>
            <a:r>
              <a:rPr lang="es-ES" sz="1200" dirty="0" err="1"/>
              <a:t>interoperar</a:t>
            </a:r>
            <a:r>
              <a:rPr lang="es-ES" sz="1200" dirty="0"/>
              <a:t>: Firma, Cifrado, Registro peticiones y Justificantes PDF de las TX de datos realizadas</a:t>
            </a:r>
            <a:br>
              <a:rPr lang="es-ES" sz="1200" dirty="0"/>
            </a:br>
            <a:r>
              <a:rPr lang="es-ES" sz="1200" dirty="0"/>
              <a:t>3. </a:t>
            </a:r>
            <a:r>
              <a:rPr lang="es-ES" sz="1200" b="1" dirty="0"/>
              <a:t>Cliente SCSPv3</a:t>
            </a:r>
            <a:endParaRPr lang="es-E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D0BC1-A31B-4F04-A934-FD420C35A9E4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8337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Sobre el cumplimiento(DA 3ª de la Ley 20/2013, de 9 de diciembre, de garantía de la unidad de mercado).</a:t>
            </a:r>
            <a:br>
              <a:rPr lang="es-ES" dirty="0"/>
            </a:br>
            <a:r>
              <a:rPr lang="es-ES" sz="1200" dirty="0">
                <a:hlinkClick r:id="rId3"/>
              </a:rPr>
              <a:t>http://transparencia.org.es/las-instituciones-publicas-incumplen-mayoritariamente-la-normativa-legal-sobre-contratos/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D0BC1-A31B-4F04-A934-FD420C35A9E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4943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s-ES" dirty="0"/>
              <a:t>En Requerimientos</a:t>
            </a:r>
            <a:r>
              <a:rPr lang="es-ES" baseline="0" dirty="0"/>
              <a:t> legales &gt;</a:t>
            </a:r>
            <a:r>
              <a:rPr lang="es-ES" dirty="0"/>
              <a:t> solicitud</a:t>
            </a:r>
            <a:r>
              <a:rPr lang="es-ES" baseline="0" dirty="0"/>
              <a:t> administrativa de alta en servicios, hay que indicar:  </a:t>
            </a:r>
            <a:r>
              <a:rPr lang="es-ES" sz="1600" dirty="0"/>
              <a:t>Solicitud administrativa alta en servicios: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s-ES" sz="1600" dirty="0"/>
              <a:t>Identificación de necesidades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s-ES" sz="1600" dirty="0"/>
              <a:t>Justificación legal frente a organismos cedentes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s-ES" sz="1600" dirty="0"/>
              <a:t>Formularios farragosos, etc..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D0BC1-A31B-4F04-A934-FD420C35A9E4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583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1. Acceso a todos los servicios: Plataformas autonómicas </a:t>
            </a:r>
          </a:p>
          <a:p>
            <a:r>
              <a:rPr lang="es-ES" dirty="0"/>
              <a:t>Intranet Agencia Tributaria</a:t>
            </a:r>
          </a:p>
          <a:p>
            <a:r>
              <a:rPr lang="es-ES" dirty="0"/>
              <a:t>Publicación en T.E.U. del BOE</a:t>
            </a:r>
          </a:p>
          <a:p>
            <a:r>
              <a:rPr lang="es-ES" dirty="0"/>
              <a:t>Comunicación de impagados recibos ATMV (DGT)</a:t>
            </a:r>
          </a:p>
          <a:p>
            <a:r>
              <a:rPr lang="es-ES" dirty="0"/>
              <a:t>Plataforma de Contratación del Sector Público (PLACSP)</a:t>
            </a:r>
          </a:p>
          <a:p>
            <a:endParaRPr lang="es-ES" dirty="0"/>
          </a:p>
          <a:p>
            <a:r>
              <a:rPr lang="es-ES" dirty="0"/>
              <a:t>2. Solución llave en mano: La experiencia de </a:t>
            </a:r>
            <a:r>
              <a:rPr lang="es-ES" dirty="0" err="1"/>
              <a:t>Ivnosys</a:t>
            </a:r>
            <a:r>
              <a:rPr lang="es-ES" dirty="0"/>
              <a:t> Soluciones permite minimizar los recursos técnicos y administrativos que el ayuntamiento destina a la implantación y mantenimiento del sistema. </a:t>
            </a:r>
          </a:p>
          <a:p>
            <a:endParaRPr lang="es-ES" dirty="0"/>
          </a:p>
          <a:p>
            <a:r>
              <a:rPr lang="es-ES" dirty="0"/>
              <a:t>Sin necesidad de:</a:t>
            </a:r>
          </a:p>
          <a:p>
            <a:r>
              <a:rPr lang="es-ES" dirty="0"/>
              <a:t>- La Red Sara llegue a los terminales de los usuarios.</a:t>
            </a:r>
          </a:p>
          <a:p>
            <a:r>
              <a:rPr lang="es-ES" dirty="0"/>
              <a:t>- Certificados digitales de identificación personal.</a:t>
            </a:r>
          </a:p>
          <a:p>
            <a:endParaRPr lang="es-ES" dirty="0"/>
          </a:p>
          <a:p>
            <a:r>
              <a:rPr lang="es-ES" dirty="0"/>
              <a:t>Abierto y extensible:</a:t>
            </a:r>
          </a:p>
          <a:p>
            <a:r>
              <a:rPr lang="es-ES" dirty="0"/>
              <a:t>API pública para integrar con otras aplicaciones mediante llamadas web </a:t>
            </a:r>
            <a:r>
              <a:rPr lang="es-ES" dirty="0" err="1"/>
              <a:t>services</a:t>
            </a:r>
            <a:r>
              <a:rPr lang="es-ES" dirty="0"/>
              <a:t> (Gestor de Expedientes, Sede electrónica…)</a:t>
            </a:r>
          </a:p>
          <a:p>
            <a:r>
              <a:rPr lang="es-ES" dirty="0"/>
              <a:t>SDK público para desarrollar soluciones a medida para el ayuntamiento.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D0BC1-A31B-4F04-A934-FD420C35A9E4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6904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6665-E837-854F-80FF-2C51DF72AFF1}" type="datetimeFigureOut">
              <a:rPr lang="es-ES" smtClean="0"/>
              <a:t>22/11/2016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D3FE-5670-FE42-BD45-6DF3009FC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5256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6665-E837-854F-80FF-2C51DF72AFF1}" type="datetimeFigureOut">
              <a:rPr lang="es-ES" smtClean="0"/>
              <a:t>22/11/2016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D3FE-5670-FE42-BD45-6DF3009FC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409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6665-E837-854F-80FF-2C51DF72AFF1}" type="datetimeFigureOut">
              <a:rPr lang="es-ES" smtClean="0"/>
              <a:t>22/11/2016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D3FE-5670-FE42-BD45-6DF3009FC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8926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6665-E837-854F-80FF-2C51DF72AFF1}" type="datetimeFigureOut">
              <a:rPr lang="es-ES" smtClean="0"/>
              <a:t>22/11/2016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D3FE-5670-FE42-BD45-6DF3009FC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7140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6665-E837-854F-80FF-2C51DF72AFF1}" type="datetimeFigureOut">
              <a:rPr lang="es-ES" smtClean="0"/>
              <a:t>22/11/2016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D3FE-5670-FE42-BD45-6DF3009FC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1495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6665-E837-854F-80FF-2C51DF72AFF1}" type="datetimeFigureOut">
              <a:rPr lang="es-ES" smtClean="0"/>
              <a:t>22/11/2016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D3FE-5670-FE42-BD45-6DF3009FC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75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6665-E837-854F-80FF-2C51DF72AFF1}" type="datetimeFigureOut">
              <a:rPr lang="es-ES" smtClean="0"/>
              <a:t>22/11/2016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D3FE-5670-FE42-BD45-6DF3009FC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237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6665-E837-854F-80FF-2C51DF72AFF1}" type="datetimeFigureOut">
              <a:rPr lang="es-ES" smtClean="0"/>
              <a:t>22/11/2016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D3FE-5670-FE42-BD45-6DF3009FC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3431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6665-E837-854F-80FF-2C51DF72AFF1}" type="datetimeFigureOut">
              <a:rPr lang="es-ES" smtClean="0"/>
              <a:t>22/11/2016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D3FE-5670-FE42-BD45-6DF3009FC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496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6665-E837-854F-80FF-2C51DF72AFF1}" type="datetimeFigureOut">
              <a:rPr lang="es-ES" smtClean="0"/>
              <a:t>22/11/2016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D3FE-5670-FE42-BD45-6DF3009FC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404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6665-E837-854F-80FF-2C51DF72AFF1}" type="datetimeFigureOut">
              <a:rPr lang="es-ES" smtClean="0"/>
              <a:t>22/11/2016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D3FE-5670-FE42-BD45-6DF3009FC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628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A6665-E837-854F-80FF-2C51DF72AFF1}" type="datetimeFigureOut">
              <a:rPr lang="es-ES" smtClean="0"/>
              <a:t>22/11/2016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2D3FE-5670-FE42-BD45-6DF3009FC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113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slide" Target="slide14.x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slide" Target="slide5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diagramData" Target="../diagrams/data1.xml"/><Relationship Id="rId12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microsoft.com/office/2007/relationships/diagramDrawing" Target="../diagrams/drawing1.xml"/><Relationship Id="rId5" Type="http://schemas.openxmlformats.org/officeDocument/2006/relationships/image" Target="../media/image2.emf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jpg"/><Relationship Id="rId9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emf"/><Relationship Id="rId7" Type="http://schemas.openxmlformats.org/officeDocument/2006/relationships/image" Target="../media/image17.png"/><Relationship Id="rId12" Type="http://schemas.openxmlformats.org/officeDocument/2006/relationships/image" Target="../media/image2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3.emf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ORTA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8467"/>
            <a:ext cx="9141291" cy="5143500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1258419" y="407893"/>
            <a:ext cx="5435407" cy="77303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r">
              <a:lnSpc>
                <a:spcPct val="90000"/>
              </a:lnSpc>
              <a:tabLst>
                <a:tab pos="520700" algn="l"/>
                <a:tab pos="558800" algn="l"/>
              </a:tabLst>
            </a:pPr>
            <a:r>
              <a:rPr lang="en-US" altLang="zh-CN" sz="2600" b="1" dirty="0" err="1">
                <a:solidFill>
                  <a:srgbClr val="3C5262"/>
                </a:solidFill>
                <a:latin typeface="Montserrat-Bold"/>
                <a:cs typeface="Montserrat-Bold"/>
              </a:rPr>
              <a:t>Gestiona</a:t>
            </a:r>
            <a:r>
              <a:rPr lang="en-US" altLang="zh-CN" sz="2600" b="1" dirty="0">
                <a:solidFill>
                  <a:srgbClr val="3C5262"/>
                </a:solidFill>
                <a:latin typeface="Montserrat-Bold"/>
                <a:cs typeface="Montserrat-Bold"/>
              </a:rPr>
              <a:t> la </a:t>
            </a:r>
            <a:r>
              <a:rPr lang="en-US" altLang="zh-CN" sz="2600" b="1" dirty="0" err="1">
                <a:solidFill>
                  <a:srgbClr val="3C5262"/>
                </a:solidFill>
                <a:latin typeface="Montserrat-Bold"/>
                <a:cs typeface="Montserrat-Bold"/>
              </a:rPr>
              <a:t>interoperabilidad</a:t>
            </a:r>
            <a:endParaRPr lang="en-US" altLang="zh-CN" sz="2600" b="1" dirty="0">
              <a:solidFill>
                <a:srgbClr val="3C5262"/>
              </a:solidFill>
              <a:latin typeface="Montserrat-Bold"/>
              <a:cs typeface="Montserrat-Bold"/>
            </a:endParaRPr>
          </a:p>
          <a:p>
            <a:pPr algn="r">
              <a:lnSpc>
                <a:spcPct val="90000"/>
              </a:lnSpc>
              <a:tabLst>
                <a:tab pos="520700" algn="l"/>
                <a:tab pos="558800" algn="l"/>
              </a:tabLst>
            </a:pPr>
            <a:r>
              <a:rPr lang="es-ES" altLang="zh-CN" sz="2600" dirty="0">
                <a:solidFill>
                  <a:srgbClr val="3C5262"/>
                </a:solidFill>
                <a:latin typeface="Montserrat-Bold"/>
                <a:cs typeface="Montserrat-Bold"/>
              </a:rPr>
              <a:t>e</a:t>
            </a:r>
            <a:r>
              <a:rPr lang="en-US" altLang="zh-CN" sz="2600" dirty="0" err="1">
                <a:solidFill>
                  <a:srgbClr val="3C5262"/>
                </a:solidFill>
                <a:latin typeface="Montserrat-Bold"/>
                <a:cs typeface="Montserrat-Bold"/>
              </a:rPr>
              <a:t>ntre</a:t>
            </a:r>
            <a:r>
              <a:rPr lang="en-US" altLang="zh-CN" sz="2600" dirty="0">
                <a:solidFill>
                  <a:srgbClr val="3C5262"/>
                </a:solidFill>
                <a:latin typeface="Montserrat-Bold"/>
                <a:cs typeface="Montserrat-Bold"/>
              </a:rPr>
              <a:t> </a:t>
            </a:r>
            <a:r>
              <a:rPr lang="en-US" altLang="zh-CN" sz="2600" dirty="0" err="1">
                <a:solidFill>
                  <a:srgbClr val="3C5262"/>
                </a:solidFill>
                <a:latin typeface="Montserrat-Bold"/>
                <a:cs typeface="Montserrat-Bold"/>
              </a:rPr>
              <a:t>Administraciones</a:t>
            </a:r>
            <a:r>
              <a:rPr lang="en-US" altLang="zh-CN" sz="2600" dirty="0">
                <a:solidFill>
                  <a:srgbClr val="3C5262"/>
                </a:solidFill>
                <a:latin typeface="Montserrat-Bold"/>
                <a:cs typeface="Montserrat-Bold"/>
              </a:rPr>
              <a:t> </a:t>
            </a:r>
            <a:r>
              <a:rPr lang="en-US" altLang="zh-CN" sz="2600" dirty="0" err="1">
                <a:solidFill>
                  <a:srgbClr val="3C5262"/>
                </a:solidFill>
                <a:latin typeface="Montserrat-Bold"/>
                <a:cs typeface="Montserrat-Bold"/>
              </a:rPr>
              <a:t>Públicas</a:t>
            </a:r>
            <a:endParaRPr lang="en-US" altLang="zh-CN" sz="2600" dirty="0">
              <a:solidFill>
                <a:srgbClr val="3C5262"/>
              </a:solidFill>
              <a:latin typeface="Montserrat-Bold"/>
              <a:cs typeface="Montserrat-Bold"/>
            </a:endParaRPr>
          </a:p>
        </p:txBody>
      </p:sp>
      <p:pic>
        <p:nvPicPr>
          <p:cNvPr id="7" name="Imagen 6" descr="logo-solo (1)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90" y="2294801"/>
            <a:ext cx="1476959" cy="2844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989" y="1954266"/>
            <a:ext cx="1512067" cy="662089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5095686" y="3699433"/>
            <a:ext cx="3748525" cy="93256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r">
              <a:lnSpc>
                <a:spcPct val="90000"/>
              </a:lnSpc>
              <a:tabLst>
                <a:tab pos="520700" algn="l"/>
                <a:tab pos="558800" algn="l"/>
              </a:tabLst>
            </a:pPr>
            <a:r>
              <a:rPr lang="es-ES" altLang="zh-CN" sz="1600" b="1" i="1" dirty="0">
                <a:solidFill>
                  <a:srgbClr val="3C5262"/>
                </a:solidFill>
                <a:latin typeface="Montserrat-Bold"/>
                <a:cs typeface="Montserrat-Bold"/>
              </a:rPr>
              <a:t>XIV Jornada sobre </a:t>
            </a:r>
          </a:p>
          <a:p>
            <a:pPr algn="r">
              <a:lnSpc>
                <a:spcPct val="90000"/>
              </a:lnSpc>
              <a:tabLst>
                <a:tab pos="520700" algn="l"/>
                <a:tab pos="558800" algn="l"/>
              </a:tabLst>
            </a:pPr>
            <a:r>
              <a:rPr lang="es-ES" altLang="zh-CN" sz="1600" b="1" i="1" dirty="0">
                <a:solidFill>
                  <a:srgbClr val="3C5262"/>
                </a:solidFill>
                <a:latin typeface="Montserrat-Bold"/>
                <a:cs typeface="Montserrat-Bold"/>
              </a:rPr>
              <a:t>la Sociedad de la Información en </a:t>
            </a:r>
          </a:p>
          <a:p>
            <a:pPr algn="r">
              <a:lnSpc>
                <a:spcPct val="90000"/>
              </a:lnSpc>
              <a:tabLst>
                <a:tab pos="520700" algn="l"/>
                <a:tab pos="558800" algn="l"/>
              </a:tabLst>
            </a:pPr>
            <a:r>
              <a:rPr lang="es-ES" altLang="zh-CN" sz="1600" b="1" i="1" dirty="0">
                <a:solidFill>
                  <a:srgbClr val="3C5262"/>
                </a:solidFill>
                <a:latin typeface="Montserrat-Bold"/>
                <a:cs typeface="Montserrat-Bold"/>
              </a:rPr>
              <a:t>la Administración Local Almeriense </a:t>
            </a:r>
          </a:p>
          <a:p>
            <a:pPr algn="r">
              <a:lnSpc>
                <a:spcPct val="90000"/>
              </a:lnSpc>
              <a:tabLst>
                <a:tab pos="520700" algn="l"/>
                <a:tab pos="558800" algn="l"/>
              </a:tabLst>
            </a:pPr>
            <a:r>
              <a:rPr lang="es-ES" altLang="zh-CN" sz="1600" b="1" i="1" dirty="0">
                <a:solidFill>
                  <a:srgbClr val="3C5262"/>
                </a:solidFill>
                <a:latin typeface="Montserrat-Bold"/>
                <a:cs typeface="Montserrat-Bold"/>
              </a:rPr>
              <a:t>2016 Cuevas del Almanzora</a:t>
            </a:r>
            <a:endParaRPr lang="en-US" altLang="zh-CN" sz="1600" b="1" i="1" dirty="0">
              <a:solidFill>
                <a:srgbClr val="3C5262"/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2694533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ald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" y="4359199"/>
            <a:ext cx="4031693" cy="784301"/>
          </a:xfrm>
          <a:prstGeom prst="rect">
            <a:avLst/>
          </a:prstGeom>
        </p:spPr>
      </p:pic>
      <p:sp>
        <p:nvSpPr>
          <p:cNvPr id="15" name="TextBox 1"/>
          <p:cNvSpPr txBox="1"/>
          <p:nvPr/>
        </p:nvSpPr>
        <p:spPr>
          <a:xfrm>
            <a:off x="619468" y="743386"/>
            <a:ext cx="4505585" cy="47705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tabLst>
                <a:tab pos="520700" algn="l"/>
                <a:tab pos="558800" algn="l"/>
              </a:tabLst>
            </a:pPr>
            <a:r>
              <a:rPr lang="es-ES" altLang="zh-CN" sz="2800" b="1" dirty="0">
                <a:solidFill>
                  <a:srgbClr val="3C5262"/>
                </a:solidFill>
                <a:latin typeface="Montserrat-Bold"/>
                <a:cs typeface="Montserrat-Bold"/>
              </a:rPr>
              <a:t>¿CUÁL ES LA REALIDAD? 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4400856" y="1530976"/>
            <a:ext cx="4142282" cy="275460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fontAlgn="base"/>
            <a:r>
              <a:rPr lang="es-ES" sz="1600" dirty="0"/>
              <a:t>Solo unos 400 municipios, de los más de 8000 que hay en España, están utilizando la Plataforma de Intermediación.</a:t>
            </a:r>
            <a:br>
              <a:rPr lang="es-ES" sz="1600" dirty="0"/>
            </a:br>
            <a:endParaRPr lang="es-ES" sz="1600" dirty="0"/>
          </a:p>
          <a:p>
            <a:pPr fontAlgn="base"/>
            <a:r>
              <a:rPr lang="es-ES" sz="1600" dirty="0"/>
              <a:t>La gran mayoría no aprovecha todos los servicios. El que más, 36 servicios de más de 60 disponibles. El segundo, 28 servicios.</a:t>
            </a:r>
            <a:br>
              <a:rPr lang="es-ES" sz="1600" dirty="0"/>
            </a:br>
            <a:endParaRPr lang="es-ES" sz="1600" dirty="0"/>
          </a:p>
          <a:p>
            <a:pPr fontAlgn="base"/>
            <a:r>
              <a:rPr lang="es-ES" sz="1600" dirty="0"/>
              <a:t>Cumplimiento de la ley muy bajo, </a:t>
            </a:r>
            <a:r>
              <a:rPr lang="es-ES" sz="1600" dirty="0" err="1"/>
              <a:t>peseala</a:t>
            </a:r>
            <a:r>
              <a:rPr lang="es-ES" sz="1600" dirty="0"/>
              <a:t> obligatoriedad de publicar la contratación en la Plataforma de Contratación del Sector Público.</a:t>
            </a:r>
          </a:p>
        </p:txBody>
      </p:sp>
      <p:pic>
        <p:nvPicPr>
          <p:cNvPr id="35" name="Imagen 34" descr="logo-solo (1)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5" y="312878"/>
            <a:ext cx="1175466" cy="226387"/>
          </a:xfrm>
          <a:prstGeom prst="rect">
            <a:avLst/>
          </a:prstGeom>
        </p:spPr>
      </p:pic>
      <p:sp>
        <p:nvSpPr>
          <p:cNvPr id="37" name="Marcador de número de diapositiva 52"/>
          <p:cNvSpPr>
            <a:spLocks noGrp="1"/>
          </p:cNvSpPr>
          <p:nvPr>
            <p:ph type="sldNum" sz="quarter" idx="12"/>
          </p:nvPr>
        </p:nvSpPr>
        <p:spPr>
          <a:xfrm>
            <a:off x="275452" y="4609389"/>
            <a:ext cx="492469" cy="365125"/>
          </a:xfrm>
        </p:spPr>
        <p:txBody>
          <a:bodyPr/>
          <a:lstStyle/>
          <a:p>
            <a:pPr algn="l"/>
            <a:fld id="{70B8C0A9-6C2F-4A4C-9FDB-F775D34D6E63}" type="slidenum">
              <a:rPr lang="es-ES" smtClean="0"/>
              <a:pPr algn="l"/>
              <a:t>10</a:t>
            </a:fld>
            <a:endParaRPr lang="es-ES" dirty="0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600" y="181915"/>
            <a:ext cx="1058334" cy="463413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4023029" y="1582832"/>
            <a:ext cx="232265" cy="220006"/>
            <a:chOff x="547310" y="3836391"/>
            <a:chExt cx="354596" cy="354609"/>
          </a:xfrm>
        </p:grpSpPr>
        <p:sp>
          <p:nvSpPr>
            <p:cNvPr id="11" name="Freeform 3"/>
            <p:cNvSpPr/>
            <p:nvPr/>
          </p:nvSpPr>
          <p:spPr>
            <a:xfrm>
              <a:off x="813248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FFD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Freeform 3"/>
            <p:cNvSpPr/>
            <p:nvPr/>
          </p:nvSpPr>
          <p:spPr>
            <a:xfrm>
              <a:off x="813248" y="3925024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97BF0D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Freeform 3"/>
            <p:cNvSpPr/>
            <p:nvPr/>
          </p:nvSpPr>
          <p:spPr>
            <a:xfrm>
              <a:off x="813248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38A9DC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Freeform 3"/>
            <p:cNvSpPr/>
            <p:nvPr/>
          </p:nvSpPr>
          <p:spPr>
            <a:xfrm>
              <a:off x="724614" y="3925024"/>
              <a:ext cx="88645" cy="88671"/>
            </a:xfrm>
            <a:custGeom>
              <a:avLst/>
              <a:gdLst>
                <a:gd name="connsiteX0" fmla="*/ 88645 w 88645"/>
                <a:gd name="connsiteY0" fmla="*/ 88671 h 88671"/>
                <a:gd name="connsiteX1" fmla="*/ 0 w 88645"/>
                <a:gd name="connsiteY1" fmla="*/ 88671 h 88671"/>
                <a:gd name="connsiteX2" fmla="*/ 0 w 88645"/>
                <a:gd name="connsiteY2" fmla="*/ 0 h 88671"/>
                <a:gd name="connsiteX3" fmla="*/ 88645 w 88645"/>
                <a:gd name="connsiteY3" fmla="*/ 0 h 88671"/>
                <a:gd name="connsiteX4" fmla="*/ 88645 w 88645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71">
                  <a:moveTo>
                    <a:pt x="88645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71"/>
                  </a:lnTo>
                </a:path>
              </a:pathLst>
            </a:custGeom>
            <a:solidFill>
              <a:srgbClr val="93107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3"/>
            <p:cNvSpPr/>
            <p:nvPr/>
          </p:nvSpPr>
          <p:spPr>
            <a:xfrm>
              <a:off x="635956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803589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Freeform 3"/>
            <p:cNvSpPr/>
            <p:nvPr/>
          </p:nvSpPr>
          <p:spPr>
            <a:xfrm>
              <a:off x="547310" y="4102342"/>
              <a:ext cx="88645" cy="88658"/>
            </a:xfrm>
            <a:custGeom>
              <a:avLst/>
              <a:gdLst>
                <a:gd name="connsiteX0" fmla="*/ 88645 w 88645"/>
                <a:gd name="connsiteY0" fmla="*/ 88658 h 88658"/>
                <a:gd name="connsiteX1" fmla="*/ 0 w 88645"/>
                <a:gd name="connsiteY1" fmla="*/ 88658 h 88658"/>
                <a:gd name="connsiteX2" fmla="*/ 0 w 88645"/>
                <a:gd name="connsiteY2" fmla="*/ 0 h 88658"/>
                <a:gd name="connsiteX3" fmla="*/ 88645 w 88645"/>
                <a:gd name="connsiteY3" fmla="*/ 0 h 88658"/>
                <a:gd name="connsiteX4" fmla="*/ 88645 w 88645"/>
                <a:gd name="connsiteY4" fmla="*/ 88658 h 886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58">
                  <a:moveTo>
                    <a:pt x="88645" y="88658"/>
                  </a:moveTo>
                  <a:lnTo>
                    <a:pt x="0" y="88658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58"/>
                  </a:lnTo>
                </a:path>
              </a:pathLst>
            </a:custGeom>
            <a:solidFill>
              <a:srgbClr val="0A72B5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Freeform 3"/>
            <p:cNvSpPr/>
            <p:nvPr/>
          </p:nvSpPr>
          <p:spPr>
            <a:xfrm>
              <a:off x="724614" y="3836391"/>
              <a:ext cx="88645" cy="88633"/>
            </a:xfrm>
            <a:custGeom>
              <a:avLst/>
              <a:gdLst>
                <a:gd name="connsiteX0" fmla="*/ 88645 w 88645"/>
                <a:gd name="connsiteY0" fmla="*/ 88633 h 88633"/>
                <a:gd name="connsiteX1" fmla="*/ 0 w 88645"/>
                <a:gd name="connsiteY1" fmla="*/ 88633 h 88633"/>
                <a:gd name="connsiteX2" fmla="*/ 0 w 88645"/>
                <a:gd name="connsiteY2" fmla="*/ 0 h 88633"/>
                <a:gd name="connsiteX3" fmla="*/ 88645 w 88645"/>
                <a:gd name="connsiteY3" fmla="*/ 0 h 88633"/>
                <a:gd name="connsiteX4" fmla="*/ 88645 w 88645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33">
                  <a:moveTo>
                    <a:pt x="88645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33"/>
                  </a:lnTo>
                </a:path>
              </a:pathLst>
            </a:custGeom>
            <a:solidFill>
              <a:srgbClr val="E95D0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Freeform 3"/>
            <p:cNvSpPr/>
            <p:nvPr/>
          </p:nvSpPr>
          <p:spPr>
            <a:xfrm>
              <a:off x="635956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E4117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Agrupar 20"/>
          <p:cNvGrpSpPr/>
          <p:nvPr/>
        </p:nvGrpSpPr>
        <p:grpSpPr>
          <a:xfrm>
            <a:off x="4023029" y="2557448"/>
            <a:ext cx="232265" cy="220006"/>
            <a:chOff x="547310" y="3836391"/>
            <a:chExt cx="354596" cy="354609"/>
          </a:xfrm>
        </p:grpSpPr>
        <p:sp>
          <p:nvSpPr>
            <p:cNvPr id="22" name="Freeform 3"/>
            <p:cNvSpPr/>
            <p:nvPr/>
          </p:nvSpPr>
          <p:spPr>
            <a:xfrm>
              <a:off x="813248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FFD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Freeform 3"/>
            <p:cNvSpPr/>
            <p:nvPr/>
          </p:nvSpPr>
          <p:spPr>
            <a:xfrm>
              <a:off x="813248" y="3925024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97BF0D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3"/>
            <p:cNvSpPr/>
            <p:nvPr/>
          </p:nvSpPr>
          <p:spPr>
            <a:xfrm>
              <a:off x="813248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38A9DC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Freeform 3"/>
            <p:cNvSpPr/>
            <p:nvPr/>
          </p:nvSpPr>
          <p:spPr>
            <a:xfrm>
              <a:off x="724614" y="3925024"/>
              <a:ext cx="88645" cy="88671"/>
            </a:xfrm>
            <a:custGeom>
              <a:avLst/>
              <a:gdLst>
                <a:gd name="connsiteX0" fmla="*/ 88645 w 88645"/>
                <a:gd name="connsiteY0" fmla="*/ 88671 h 88671"/>
                <a:gd name="connsiteX1" fmla="*/ 0 w 88645"/>
                <a:gd name="connsiteY1" fmla="*/ 88671 h 88671"/>
                <a:gd name="connsiteX2" fmla="*/ 0 w 88645"/>
                <a:gd name="connsiteY2" fmla="*/ 0 h 88671"/>
                <a:gd name="connsiteX3" fmla="*/ 88645 w 88645"/>
                <a:gd name="connsiteY3" fmla="*/ 0 h 88671"/>
                <a:gd name="connsiteX4" fmla="*/ 88645 w 88645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71">
                  <a:moveTo>
                    <a:pt x="88645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71"/>
                  </a:lnTo>
                </a:path>
              </a:pathLst>
            </a:custGeom>
            <a:solidFill>
              <a:srgbClr val="93107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Freeform 3"/>
            <p:cNvSpPr/>
            <p:nvPr/>
          </p:nvSpPr>
          <p:spPr>
            <a:xfrm>
              <a:off x="635956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803589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Freeform 3"/>
            <p:cNvSpPr/>
            <p:nvPr/>
          </p:nvSpPr>
          <p:spPr>
            <a:xfrm>
              <a:off x="547310" y="4102342"/>
              <a:ext cx="88645" cy="88658"/>
            </a:xfrm>
            <a:custGeom>
              <a:avLst/>
              <a:gdLst>
                <a:gd name="connsiteX0" fmla="*/ 88645 w 88645"/>
                <a:gd name="connsiteY0" fmla="*/ 88658 h 88658"/>
                <a:gd name="connsiteX1" fmla="*/ 0 w 88645"/>
                <a:gd name="connsiteY1" fmla="*/ 88658 h 88658"/>
                <a:gd name="connsiteX2" fmla="*/ 0 w 88645"/>
                <a:gd name="connsiteY2" fmla="*/ 0 h 88658"/>
                <a:gd name="connsiteX3" fmla="*/ 88645 w 88645"/>
                <a:gd name="connsiteY3" fmla="*/ 0 h 88658"/>
                <a:gd name="connsiteX4" fmla="*/ 88645 w 88645"/>
                <a:gd name="connsiteY4" fmla="*/ 88658 h 886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58">
                  <a:moveTo>
                    <a:pt x="88645" y="88658"/>
                  </a:moveTo>
                  <a:lnTo>
                    <a:pt x="0" y="88658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58"/>
                  </a:lnTo>
                </a:path>
              </a:pathLst>
            </a:custGeom>
            <a:solidFill>
              <a:srgbClr val="0A72B5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Freeform 3"/>
            <p:cNvSpPr/>
            <p:nvPr/>
          </p:nvSpPr>
          <p:spPr>
            <a:xfrm>
              <a:off x="724614" y="3836391"/>
              <a:ext cx="88645" cy="88633"/>
            </a:xfrm>
            <a:custGeom>
              <a:avLst/>
              <a:gdLst>
                <a:gd name="connsiteX0" fmla="*/ 88645 w 88645"/>
                <a:gd name="connsiteY0" fmla="*/ 88633 h 88633"/>
                <a:gd name="connsiteX1" fmla="*/ 0 w 88645"/>
                <a:gd name="connsiteY1" fmla="*/ 88633 h 88633"/>
                <a:gd name="connsiteX2" fmla="*/ 0 w 88645"/>
                <a:gd name="connsiteY2" fmla="*/ 0 h 88633"/>
                <a:gd name="connsiteX3" fmla="*/ 88645 w 88645"/>
                <a:gd name="connsiteY3" fmla="*/ 0 h 88633"/>
                <a:gd name="connsiteX4" fmla="*/ 88645 w 88645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33">
                  <a:moveTo>
                    <a:pt x="88645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33"/>
                  </a:lnTo>
                </a:path>
              </a:pathLst>
            </a:custGeom>
            <a:solidFill>
              <a:srgbClr val="E95D0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Freeform 3"/>
            <p:cNvSpPr/>
            <p:nvPr/>
          </p:nvSpPr>
          <p:spPr>
            <a:xfrm>
              <a:off x="635956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E4117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Agrupar 29"/>
          <p:cNvGrpSpPr/>
          <p:nvPr/>
        </p:nvGrpSpPr>
        <p:grpSpPr>
          <a:xfrm>
            <a:off x="4023029" y="3532064"/>
            <a:ext cx="232265" cy="220006"/>
            <a:chOff x="547310" y="3836391"/>
            <a:chExt cx="354596" cy="354609"/>
          </a:xfrm>
        </p:grpSpPr>
        <p:sp>
          <p:nvSpPr>
            <p:cNvPr id="31" name="Freeform 3"/>
            <p:cNvSpPr/>
            <p:nvPr/>
          </p:nvSpPr>
          <p:spPr>
            <a:xfrm>
              <a:off x="813248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FFD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Freeform 3"/>
            <p:cNvSpPr/>
            <p:nvPr/>
          </p:nvSpPr>
          <p:spPr>
            <a:xfrm>
              <a:off x="813248" y="3925024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97BF0D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Freeform 3"/>
            <p:cNvSpPr/>
            <p:nvPr/>
          </p:nvSpPr>
          <p:spPr>
            <a:xfrm>
              <a:off x="813248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38A9DC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Freeform 3"/>
            <p:cNvSpPr/>
            <p:nvPr/>
          </p:nvSpPr>
          <p:spPr>
            <a:xfrm>
              <a:off x="724614" y="3925024"/>
              <a:ext cx="88645" cy="88671"/>
            </a:xfrm>
            <a:custGeom>
              <a:avLst/>
              <a:gdLst>
                <a:gd name="connsiteX0" fmla="*/ 88645 w 88645"/>
                <a:gd name="connsiteY0" fmla="*/ 88671 h 88671"/>
                <a:gd name="connsiteX1" fmla="*/ 0 w 88645"/>
                <a:gd name="connsiteY1" fmla="*/ 88671 h 88671"/>
                <a:gd name="connsiteX2" fmla="*/ 0 w 88645"/>
                <a:gd name="connsiteY2" fmla="*/ 0 h 88671"/>
                <a:gd name="connsiteX3" fmla="*/ 88645 w 88645"/>
                <a:gd name="connsiteY3" fmla="*/ 0 h 88671"/>
                <a:gd name="connsiteX4" fmla="*/ 88645 w 88645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71">
                  <a:moveTo>
                    <a:pt x="88645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71"/>
                  </a:lnTo>
                </a:path>
              </a:pathLst>
            </a:custGeom>
            <a:solidFill>
              <a:srgbClr val="93107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Freeform 3"/>
            <p:cNvSpPr/>
            <p:nvPr/>
          </p:nvSpPr>
          <p:spPr>
            <a:xfrm>
              <a:off x="635956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803589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Freeform 3"/>
            <p:cNvSpPr/>
            <p:nvPr/>
          </p:nvSpPr>
          <p:spPr>
            <a:xfrm>
              <a:off x="547310" y="4102342"/>
              <a:ext cx="88645" cy="88658"/>
            </a:xfrm>
            <a:custGeom>
              <a:avLst/>
              <a:gdLst>
                <a:gd name="connsiteX0" fmla="*/ 88645 w 88645"/>
                <a:gd name="connsiteY0" fmla="*/ 88658 h 88658"/>
                <a:gd name="connsiteX1" fmla="*/ 0 w 88645"/>
                <a:gd name="connsiteY1" fmla="*/ 88658 h 88658"/>
                <a:gd name="connsiteX2" fmla="*/ 0 w 88645"/>
                <a:gd name="connsiteY2" fmla="*/ 0 h 88658"/>
                <a:gd name="connsiteX3" fmla="*/ 88645 w 88645"/>
                <a:gd name="connsiteY3" fmla="*/ 0 h 88658"/>
                <a:gd name="connsiteX4" fmla="*/ 88645 w 88645"/>
                <a:gd name="connsiteY4" fmla="*/ 88658 h 886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58">
                  <a:moveTo>
                    <a:pt x="88645" y="88658"/>
                  </a:moveTo>
                  <a:lnTo>
                    <a:pt x="0" y="88658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58"/>
                  </a:lnTo>
                </a:path>
              </a:pathLst>
            </a:custGeom>
            <a:solidFill>
              <a:srgbClr val="0A72B5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Freeform 3"/>
            <p:cNvSpPr/>
            <p:nvPr/>
          </p:nvSpPr>
          <p:spPr>
            <a:xfrm>
              <a:off x="724614" y="3836391"/>
              <a:ext cx="88645" cy="88633"/>
            </a:xfrm>
            <a:custGeom>
              <a:avLst/>
              <a:gdLst>
                <a:gd name="connsiteX0" fmla="*/ 88645 w 88645"/>
                <a:gd name="connsiteY0" fmla="*/ 88633 h 88633"/>
                <a:gd name="connsiteX1" fmla="*/ 0 w 88645"/>
                <a:gd name="connsiteY1" fmla="*/ 88633 h 88633"/>
                <a:gd name="connsiteX2" fmla="*/ 0 w 88645"/>
                <a:gd name="connsiteY2" fmla="*/ 0 h 88633"/>
                <a:gd name="connsiteX3" fmla="*/ 88645 w 88645"/>
                <a:gd name="connsiteY3" fmla="*/ 0 h 88633"/>
                <a:gd name="connsiteX4" fmla="*/ 88645 w 88645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33">
                  <a:moveTo>
                    <a:pt x="88645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33"/>
                  </a:lnTo>
                </a:path>
              </a:pathLst>
            </a:custGeom>
            <a:solidFill>
              <a:srgbClr val="E95D0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Freeform 3"/>
            <p:cNvSpPr/>
            <p:nvPr/>
          </p:nvSpPr>
          <p:spPr>
            <a:xfrm>
              <a:off x="635956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E4117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Imagen 2" descr="map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3" y="1447157"/>
            <a:ext cx="3487368" cy="2694962"/>
          </a:xfrm>
          <a:prstGeom prst="rect">
            <a:avLst/>
          </a:prstGeom>
        </p:spPr>
      </p:pic>
      <p:sp>
        <p:nvSpPr>
          <p:cNvPr id="43" name="TextBox 1"/>
          <p:cNvSpPr txBox="1"/>
          <p:nvPr/>
        </p:nvSpPr>
        <p:spPr>
          <a:xfrm>
            <a:off x="619467" y="4711905"/>
            <a:ext cx="2570365" cy="21544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/>
            </a:pPr>
            <a:r>
              <a:rPr lang="is-I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XIV JORNADA ADMÓN ALMERIENSE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1338705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ald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" y="4359199"/>
            <a:ext cx="4031693" cy="784301"/>
          </a:xfrm>
          <a:prstGeom prst="rect">
            <a:avLst/>
          </a:prstGeom>
        </p:spPr>
      </p:pic>
      <p:sp>
        <p:nvSpPr>
          <p:cNvPr id="15" name="TextBox 1"/>
          <p:cNvSpPr txBox="1"/>
          <p:nvPr/>
        </p:nvSpPr>
        <p:spPr>
          <a:xfrm>
            <a:off x="619468" y="691701"/>
            <a:ext cx="4975235" cy="47705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tabLst>
                <a:tab pos="520700" algn="l"/>
                <a:tab pos="558800" algn="l"/>
              </a:tabLst>
            </a:pPr>
            <a:r>
              <a:rPr lang="es-ES" altLang="zh-CN" sz="2800" b="1" dirty="0">
                <a:solidFill>
                  <a:srgbClr val="3C5262"/>
                </a:solidFill>
                <a:latin typeface="Montserrat-Bold"/>
                <a:cs typeface="Montserrat-Bold"/>
              </a:rPr>
              <a:t>¿QUÉ BARRERAS EXISTEN? 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2250791" y="1349400"/>
            <a:ext cx="6358802" cy="210057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fontAlgn="base">
              <a:spcAft>
                <a:spcPts val="1500"/>
              </a:spcAft>
            </a:pPr>
            <a:r>
              <a:rPr lang="es-ES" sz="1600" dirty="0"/>
              <a:t>Desconocimiento, muy poca ayuda, documentación dispersa. </a:t>
            </a:r>
          </a:p>
          <a:p>
            <a:pPr fontAlgn="base">
              <a:spcAft>
                <a:spcPts val="1500"/>
              </a:spcAft>
            </a:pPr>
            <a:r>
              <a:rPr lang="es-ES" sz="1600" dirty="0"/>
              <a:t>Es muy transversal, afecta a muchos departamentos: </a:t>
            </a:r>
            <a:br>
              <a:rPr lang="es-ES" sz="1600" dirty="0"/>
            </a:br>
            <a:r>
              <a:rPr lang="es-ES" sz="1600" dirty="0"/>
              <a:t>nadie quiere hacerse cargo. </a:t>
            </a:r>
          </a:p>
          <a:p>
            <a:pPr fontAlgn="base">
              <a:spcAft>
                <a:spcPts val="1500"/>
              </a:spcAft>
            </a:pPr>
            <a:r>
              <a:rPr lang="es-ES" sz="1600" dirty="0"/>
              <a:t>Requerimientos legales, como firma de convenios o los procesos administrativos que requieren alta en servicios. </a:t>
            </a:r>
          </a:p>
          <a:p>
            <a:pPr fontAlgn="base">
              <a:spcAft>
                <a:spcPts val="1500"/>
              </a:spcAft>
            </a:pPr>
            <a:r>
              <a:rPr lang="es-ES" sz="1600" dirty="0"/>
              <a:t>Las soluciones del ministerio requieren tiempo y conocimientos.</a:t>
            </a:r>
          </a:p>
        </p:txBody>
      </p:sp>
      <p:pic>
        <p:nvPicPr>
          <p:cNvPr id="35" name="Imagen 34" descr="logo-solo (1)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5" y="312878"/>
            <a:ext cx="1175466" cy="226387"/>
          </a:xfrm>
          <a:prstGeom prst="rect">
            <a:avLst/>
          </a:prstGeom>
        </p:spPr>
      </p:pic>
      <p:sp>
        <p:nvSpPr>
          <p:cNvPr id="37" name="Marcador de número de diapositiva 52"/>
          <p:cNvSpPr>
            <a:spLocks noGrp="1"/>
          </p:cNvSpPr>
          <p:nvPr>
            <p:ph type="sldNum" sz="quarter" idx="12"/>
          </p:nvPr>
        </p:nvSpPr>
        <p:spPr>
          <a:xfrm>
            <a:off x="275453" y="4609389"/>
            <a:ext cx="470318" cy="365125"/>
          </a:xfrm>
        </p:spPr>
        <p:txBody>
          <a:bodyPr/>
          <a:lstStyle/>
          <a:p>
            <a:pPr algn="l"/>
            <a:fld id="{70B8C0A9-6C2F-4A4C-9FDB-F775D34D6E63}" type="slidenum">
              <a:rPr lang="es-ES" smtClean="0"/>
              <a:pPr algn="l"/>
              <a:t>11</a:t>
            </a:fld>
            <a:endParaRPr lang="es-ES" dirty="0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600" y="181915"/>
            <a:ext cx="1058334" cy="463413"/>
          </a:xfrm>
          <a:prstGeom prst="rect">
            <a:avLst/>
          </a:prstGeom>
        </p:spPr>
      </p:pic>
      <p:pic>
        <p:nvPicPr>
          <p:cNvPr id="3" name="Imagen 2" descr="iconos barrera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29" y="1179449"/>
            <a:ext cx="584490" cy="2453211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2738128" y="3453684"/>
            <a:ext cx="5605646" cy="84895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fontAlgn="base">
              <a:spcAft>
                <a:spcPts val="500"/>
              </a:spcAft>
            </a:pPr>
            <a:r>
              <a:rPr lang="es-ES" sz="1600" b="1" dirty="0"/>
              <a:t>Cliente con instalación: </a:t>
            </a:r>
            <a:r>
              <a:rPr lang="es-ES" sz="1600" dirty="0"/>
              <a:t>instalación del servidor, configuración, etc.</a:t>
            </a:r>
          </a:p>
          <a:p>
            <a:pPr fontAlgn="base">
              <a:spcAft>
                <a:spcPts val="500"/>
              </a:spcAft>
            </a:pPr>
            <a:r>
              <a:rPr lang="es-ES" sz="1600" b="1" dirty="0"/>
              <a:t>Cliente web: </a:t>
            </a:r>
            <a:r>
              <a:rPr lang="es-ES" sz="1600" dirty="0"/>
              <a:t>Acceso mediante navegador con JAVA, obligatoriedad de certificado digital para todos los usuarios, ….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619467" y="4711905"/>
            <a:ext cx="2570365" cy="21544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/>
            </a:pPr>
            <a:r>
              <a:rPr lang="is-I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XIV JORNADA ADMÓN ALMERIENSE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3286157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ue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42" y="1272908"/>
            <a:ext cx="3411348" cy="3147013"/>
          </a:xfrm>
          <a:prstGeom prst="rect">
            <a:avLst/>
          </a:prstGeom>
        </p:spPr>
      </p:pic>
      <p:pic>
        <p:nvPicPr>
          <p:cNvPr id="4" name="Imagen 3" descr="fald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" y="4359200"/>
            <a:ext cx="4031693" cy="784301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3850840" y="1443495"/>
            <a:ext cx="232265" cy="220006"/>
            <a:chOff x="547310" y="3836391"/>
            <a:chExt cx="354596" cy="354609"/>
          </a:xfrm>
        </p:grpSpPr>
        <p:sp>
          <p:nvSpPr>
            <p:cNvPr id="6" name="Freeform 3"/>
            <p:cNvSpPr/>
            <p:nvPr/>
          </p:nvSpPr>
          <p:spPr>
            <a:xfrm>
              <a:off x="813248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FFD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Freeform 3"/>
            <p:cNvSpPr/>
            <p:nvPr/>
          </p:nvSpPr>
          <p:spPr>
            <a:xfrm>
              <a:off x="813248" y="3925024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97BF0D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Freeform 3"/>
            <p:cNvSpPr/>
            <p:nvPr/>
          </p:nvSpPr>
          <p:spPr>
            <a:xfrm>
              <a:off x="813248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38A9DC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Freeform 3"/>
            <p:cNvSpPr/>
            <p:nvPr/>
          </p:nvSpPr>
          <p:spPr>
            <a:xfrm>
              <a:off x="724614" y="3925024"/>
              <a:ext cx="88645" cy="88671"/>
            </a:xfrm>
            <a:custGeom>
              <a:avLst/>
              <a:gdLst>
                <a:gd name="connsiteX0" fmla="*/ 88645 w 88645"/>
                <a:gd name="connsiteY0" fmla="*/ 88671 h 88671"/>
                <a:gd name="connsiteX1" fmla="*/ 0 w 88645"/>
                <a:gd name="connsiteY1" fmla="*/ 88671 h 88671"/>
                <a:gd name="connsiteX2" fmla="*/ 0 w 88645"/>
                <a:gd name="connsiteY2" fmla="*/ 0 h 88671"/>
                <a:gd name="connsiteX3" fmla="*/ 88645 w 88645"/>
                <a:gd name="connsiteY3" fmla="*/ 0 h 88671"/>
                <a:gd name="connsiteX4" fmla="*/ 88645 w 88645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71">
                  <a:moveTo>
                    <a:pt x="88645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71"/>
                  </a:lnTo>
                </a:path>
              </a:pathLst>
            </a:custGeom>
            <a:solidFill>
              <a:srgbClr val="93107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Freeform 3"/>
            <p:cNvSpPr/>
            <p:nvPr/>
          </p:nvSpPr>
          <p:spPr>
            <a:xfrm>
              <a:off x="635956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803589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Freeform 3"/>
            <p:cNvSpPr/>
            <p:nvPr/>
          </p:nvSpPr>
          <p:spPr>
            <a:xfrm>
              <a:off x="547310" y="4102342"/>
              <a:ext cx="88645" cy="88658"/>
            </a:xfrm>
            <a:custGeom>
              <a:avLst/>
              <a:gdLst>
                <a:gd name="connsiteX0" fmla="*/ 88645 w 88645"/>
                <a:gd name="connsiteY0" fmla="*/ 88658 h 88658"/>
                <a:gd name="connsiteX1" fmla="*/ 0 w 88645"/>
                <a:gd name="connsiteY1" fmla="*/ 88658 h 88658"/>
                <a:gd name="connsiteX2" fmla="*/ 0 w 88645"/>
                <a:gd name="connsiteY2" fmla="*/ 0 h 88658"/>
                <a:gd name="connsiteX3" fmla="*/ 88645 w 88645"/>
                <a:gd name="connsiteY3" fmla="*/ 0 h 88658"/>
                <a:gd name="connsiteX4" fmla="*/ 88645 w 88645"/>
                <a:gd name="connsiteY4" fmla="*/ 88658 h 886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58">
                  <a:moveTo>
                    <a:pt x="88645" y="88658"/>
                  </a:moveTo>
                  <a:lnTo>
                    <a:pt x="0" y="88658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58"/>
                  </a:lnTo>
                </a:path>
              </a:pathLst>
            </a:custGeom>
            <a:solidFill>
              <a:srgbClr val="0A72B5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Freeform 3"/>
            <p:cNvSpPr/>
            <p:nvPr/>
          </p:nvSpPr>
          <p:spPr>
            <a:xfrm>
              <a:off x="724614" y="3836391"/>
              <a:ext cx="88645" cy="88633"/>
            </a:xfrm>
            <a:custGeom>
              <a:avLst/>
              <a:gdLst>
                <a:gd name="connsiteX0" fmla="*/ 88645 w 88645"/>
                <a:gd name="connsiteY0" fmla="*/ 88633 h 88633"/>
                <a:gd name="connsiteX1" fmla="*/ 0 w 88645"/>
                <a:gd name="connsiteY1" fmla="*/ 88633 h 88633"/>
                <a:gd name="connsiteX2" fmla="*/ 0 w 88645"/>
                <a:gd name="connsiteY2" fmla="*/ 0 h 88633"/>
                <a:gd name="connsiteX3" fmla="*/ 88645 w 88645"/>
                <a:gd name="connsiteY3" fmla="*/ 0 h 88633"/>
                <a:gd name="connsiteX4" fmla="*/ 88645 w 88645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33">
                  <a:moveTo>
                    <a:pt x="88645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33"/>
                  </a:lnTo>
                </a:path>
              </a:pathLst>
            </a:custGeom>
            <a:solidFill>
              <a:srgbClr val="E95D0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Freeform 3"/>
            <p:cNvSpPr/>
            <p:nvPr/>
          </p:nvSpPr>
          <p:spPr>
            <a:xfrm>
              <a:off x="635956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E4117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TextBox 1"/>
          <p:cNvSpPr txBox="1"/>
          <p:nvPr/>
        </p:nvSpPr>
        <p:spPr>
          <a:xfrm>
            <a:off x="602535" y="315443"/>
            <a:ext cx="8662515" cy="88742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defTabSz="914378">
              <a:lnSpc>
                <a:spcPts val="7200"/>
              </a:lnSpc>
              <a:tabLst>
                <a:tab pos="520687" algn="l"/>
                <a:tab pos="558786" algn="l"/>
              </a:tabLst>
            </a:pPr>
            <a:r>
              <a:rPr lang="en-US" altLang="zh-CN" sz="2800" b="1" dirty="0">
                <a:solidFill>
                  <a:srgbClr val="3C5262"/>
                </a:solidFill>
                <a:latin typeface="Montserrat-Bold"/>
                <a:cs typeface="Montserrat-Bold"/>
              </a:rPr>
              <a:t>AGENTE SC SOLUCIONA ESTAS BARRERAS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4189063" y="1372156"/>
            <a:ext cx="4745420" cy="327782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defTabSz="914378"/>
            <a:r>
              <a:rPr lang="es-ES_tradnl" sz="1400" b="1" dirty="0">
                <a:solidFill>
                  <a:srgbClr val="4F4F4F"/>
                </a:solidFill>
                <a:latin typeface="Calibri"/>
                <a:cs typeface="Calibri"/>
              </a:rPr>
              <a:t>Acceso a todos los servicios de interoperabilidad en un único punto: </a:t>
            </a:r>
            <a:r>
              <a:rPr lang="es-ES_tradnl" sz="1400" dirty="0">
                <a:solidFill>
                  <a:srgbClr val="4F4F4F"/>
                </a:solidFill>
                <a:latin typeface="Calibri"/>
                <a:cs typeface="Calibri"/>
              </a:rPr>
              <a:t>Fácil acceso a consultas, publicación o elaboración de informes</a:t>
            </a:r>
          </a:p>
          <a:p>
            <a:pPr defTabSz="914378"/>
            <a:endParaRPr lang="es-ES_tradnl" sz="1400" b="1" dirty="0">
              <a:solidFill>
                <a:srgbClr val="4F4F4F"/>
              </a:solidFill>
              <a:latin typeface="Calibri"/>
              <a:cs typeface="Calibri"/>
            </a:endParaRPr>
          </a:p>
          <a:p>
            <a:pPr defTabSz="914378"/>
            <a:r>
              <a:rPr lang="es-ES_tradnl" sz="1400" b="1" dirty="0">
                <a:solidFill>
                  <a:srgbClr val="4F4F4F"/>
                </a:solidFill>
                <a:latin typeface="Calibri"/>
                <a:cs typeface="Calibri"/>
              </a:rPr>
              <a:t>Solución llave en mano, pero abierta y extensible mediante API y SDK públicas:  </a:t>
            </a:r>
            <a:r>
              <a:rPr lang="es-ES_tradnl" sz="1400" dirty="0">
                <a:solidFill>
                  <a:srgbClr val="4F4F4F"/>
                </a:solidFill>
                <a:latin typeface="Calibri"/>
                <a:cs typeface="Calibri"/>
              </a:rPr>
              <a:t>La experiencia de </a:t>
            </a:r>
            <a:r>
              <a:rPr lang="es-ES_tradnl" sz="1400" dirty="0" err="1">
                <a:solidFill>
                  <a:srgbClr val="4F4F4F"/>
                </a:solidFill>
                <a:latin typeface="Calibri"/>
                <a:cs typeface="Calibri"/>
              </a:rPr>
              <a:t>Ivnosys</a:t>
            </a:r>
            <a:r>
              <a:rPr lang="es-ES_tradnl" sz="1400" dirty="0">
                <a:solidFill>
                  <a:srgbClr val="4F4F4F"/>
                </a:solidFill>
                <a:latin typeface="Calibri"/>
                <a:cs typeface="Calibri"/>
              </a:rPr>
              <a:t> minimiza recursos técnicos y administrativos para la implantación y mantenimiento del sistema. </a:t>
            </a:r>
          </a:p>
          <a:p>
            <a:pPr lvl="1" defTabSz="914378"/>
            <a:endParaRPr lang="es-ES_tradnl" sz="1400" b="1" dirty="0">
              <a:solidFill>
                <a:srgbClr val="4F4F4F"/>
              </a:solidFill>
              <a:latin typeface="Calibri"/>
              <a:cs typeface="Calibri"/>
            </a:endParaRPr>
          </a:p>
          <a:p>
            <a:pPr defTabSz="914378"/>
            <a:r>
              <a:rPr lang="es-ES_tradnl" sz="1400" b="1" dirty="0">
                <a:solidFill>
                  <a:srgbClr val="4F4F4F"/>
                </a:solidFill>
                <a:latin typeface="Calibri"/>
                <a:cs typeface="Calibri"/>
              </a:rPr>
              <a:t>Siempre a la última:</a:t>
            </a:r>
            <a:r>
              <a:rPr lang="es-ES_tradnl" sz="1400" dirty="0">
                <a:solidFill>
                  <a:srgbClr val="4F4F4F"/>
                </a:solidFill>
                <a:latin typeface="Calibri"/>
                <a:cs typeface="Calibri"/>
              </a:rPr>
              <a:t> AGENTE SC se actualiza a medida que aparecen nuevos servicios de interoperabilidad. </a:t>
            </a:r>
          </a:p>
          <a:p>
            <a:pPr defTabSz="914378"/>
            <a:endParaRPr lang="es-ES_tradnl" sz="1400" b="1" dirty="0">
              <a:solidFill>
                <a:srgbClr val="4F4F4F"/>
              </a:solidFill>
              <a:latin typeface="Calibri"/>
              <a:cs typeface="Calibri"/>
            </a:endParaRPr>
          </a:p>
          <a:p>
            <a:pPr defTabSz="914378"/>
            <a:r>
              <a:rPr lang="es-ES_tradnl" sz="1400" b="1" dirty="0">
                <a:solidFill>
                  <a:srgbClr val="4F4F4F"/>
                </a:solidFill>
                <a:latin typeface="Calibri"/>
                <a:cs typeface="Calibri"/>
              </a:rPr>
              <a:t>Soporte personalizado: </a:t>
            </a:r>
            <a:r>
              <a:rPr lang="es-ES_tradnl" sz="1400" dirty="0">
                <a:solidFill>
                  <a:srgbClr val="4F4F4F"/>
                </a:solidFill>
                <a:latin typeface="Calibri"/>
                <a:cs typeface="Calibri"/>
              </a:rPr>
              <a:t>En todas las fases del proyecto: instalación, implantación, mantenimiento y alta de nuevos servicios.</a:t>
            </a:r>
          </a:p>
        </p:txBody>
      </p:sp>
      <p:pic>
        <p:nvPicPr>
          <p:cNvPr id="35" name="Imagen 34" descr="logo-solo (1)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5" y="312879"/>
            <a:ext cx="1175466" cy="226387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1600" y="181916"/>
            <a:ext cx="1058334" cy="463413"/>
          </a:xfrm>
          <a:prstGeom prst="rect">
            <a:avLst/>
          </a:prstGeom>
        </p:spPr>
      </p:pic>
      <p:grpSp>
        <p:nvGrpSpPr>
          <p:cNvPr id="41" name="Agrupar 40"/>
          <p:cNvGrpSpPr/>
          <p:nvPr/>
        </p:nvGrpSpPr>
        <p:grpSpPr>
          <a:xfrm>
            <a:off x="3804986" y="2332253"/>
            <a:ext cx="232265" cy="220006"/>
            <a:chOff x="547310" y="3836391"/>
            <a:chExt cx="354596" cy="354609"/>
          </a:xfrm>
        </p:grpSpPr>
        <p:sp>
          <p:nvSpPr>
            <p:cNvPr id="42" name="Freeform 3"/>
            <p:cNvSpPr/>
            <p:nvPr/>
          </p:nvSpPr>
          <p:spPr>
            <a:xfrm>
              <a:off x="813248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FFD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Freeform 3"/>
            <p:cNvSpPr/>
            <p:nvPr/>
          </p:nvSpPr>
          <p:spPr>
            <a:xfrm>
              <a:off x="813248" y="3925024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97BF0D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Freeform 3"/>
            <p:cNvSpPr/>
            <p:nvPr/>
          </p:nvSpPr>
          <p:spPr>
            <a:xfrm>
              <a:off x="813248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38A9DC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Freeform 3"/>
            <p:cNvSpPr/>
            <p:nvPr/>
          </p:nvSpPr>
          <p:spPr>
            <a:xfrm>
              <a:off x="724614" y="3925024"/>
              <a:ext cx="88645" cy="88671"/>
            </a:xfrm>
            <a:custGeom>
              <a:avLst/>
              <a:gdLst>
                <a:gd name="connsiteX0" fmla="*/ 88645 w 88645"/>
                <a:gd name="connsiteY0" fmla="*/ 88671 h 88671"/>
                <a:gd name="connsiteX1" fmla="*/ 0 w 88645"/>
                <a:gd name="connsiteY1" fmla="*/ 88671 h 88671"/>
                <a:gd name="connsiteX2" fmla="*/ 0 w 88645"/>
                <a:gd name="connsiteY2" fmla="*/ 0 h 88671"/>
                <a:gd name="connsiteX3" fmla="*/ 88645 w 88645"/>
                <a:gd name="connsiteY3" fmla="*/ 0 h 88671"/>
                <a:gd name="connsiteX4" fmla="*/ 88645 w 88645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71">
                  <a:moveTo>
                    <a:pt x="88645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71"/>
                  </a:lnTo>
                </a:path>
              </a:pathLst>
            </a:custGeom>
            <a:solidFill>
              <a:srgbClr val="93107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reeform 3"/>
            <p:cNvSpPr/>
            <p:nvPr/>
          </p:nvSpPr>
          <p:spPr>
            <a:xfrm>
              <a:off x="635956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803589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3"/>
            <p:cNvSpPr/>
            <p:nvPr/>
          </p:nvSpPr>
          <p:spPr>
            <a:xfrm>
              <a:off x="547310" y="4102342"/>
              <a:ext cx="88645" cy="88658"/>
            </a:xfrm>
            <a:custGeom>
              <a:avLst/>
              <a:gdLst>
                <a:gd name="connsiteX0" fmla="*/ 88645 w 88645"/>
                <a:gd name="connsiteY0" fmla="*/ 88658 h 88658"/>
                <a:gd name="connsiteX1" fmla="*/ 0 w 88645"/>
                <a:gd name="connsiteY1" fmla="*/ 88658 h 88658"/>
                <a:gd name="connsiteX2" fmla="*/ 0 w 88645"/>
                <a:gd name="connsiteY2" fmla="*/ 0 h 88658"/>
                <a:gd name="connsiteX3" fmla="*/ 88645 w 88645"/>
                <a:gd name="connsiteY3" fmla="*/ 0 h 88658"/>
                <a:gd name="connsiteX4" fmla="*/ 88645 w 88645"/>
                <a:gd name="connsiteY4" fmla="*/ 88658 h 886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58">
                  <a:moveTo>
                    <a:pt x="88645" y="88658"/>
                  </a:moveTo>
                  <a:lnTo>
                    <a:pt x="0" y="88658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58"/>
                  </a:lnTo>
                </a:path>
              </a:pathLst>
            </a:custGeom>
            <a:solidFill>
              <a:srgbClr val="0A72B5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Freeform 3"/>
            <p:cNvSpPr/>
            <p:nvPr/>
          </p:nvSpPr>
          <p:spPr>
            <a:xfrm>
              <a:off x="724614" y="3836391"/>
              <a:ext cx="88645" cy="88633"/>
            </a:xfrm>
            <a:custGeom>
              <a:avLst/>
              <a:gdLst>
                <a:gd name="connsiteX0" fmla="*/ 88645 w 88645"/>
                <a:gd name="connsiteY0" fmla="*/ 88633 h 88633"/>
                <a:gd name="connsiteX1" fmla="*/ 0 w 88645"/>
                <a:gd name="connsiteY1" fmla="*/ 88633 h 88633"/>
                <a:gd name="connsiteX2" fmla="*/ 0 w 88645"/>
                <a:gd name="connsiteY2" fmla="*/ 0 h 88633"/>
                <a:gd name="connsiteX3" fmla="*/ 88645 w 88645"/>
                <a:gd name="connsiteY3" fmla="*/ 0 h 88633"/>
                <a:gd name="connsiteX4" fmla="*/ 88645 w 88645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33">
                  <a:moveTo>
                    <a:pt x="88645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33"/>
                  </a:lnTo>
                </a:path>
              </a:pathLst>
            </a:custGeom>
            <a:solidFill>
              <a:srgbClr val="E95D0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Freeform 3"/>
            <p:cNvSpPr/>
            <p:nvPr/>
          </p:nvSpPr>
          <p:spPr>
            <a:xfrm>
              <a:off x="635956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E4117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0" name="Agrupar 49"/>
          <p:cNvGrpSpPr/>
          <p:nvPr/>
        </p:nvGrpSpPr>
        <p:grpSpPr>
          <a:xfrm>
            <a:off x="3787235" y="3331793"/>
            <a:ext cx="232265" cy="220006"/>
            <a:chOff x="547310" y="3836391"/>
            <a:chExt cx="354596" cy="354609"/>
          </a:xfrm>
        </p:grpSpPr>
        <p:sp>
          <p:nvSpPr>
            <p:cNvPr id="51" name="Freeform 3"/>
            <p:cNvSpPr/>
            <p:nvPr/>
          </p:nvSpPr>
          <p:spPr>
            <a:xfrm>
              <a:off x="813248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FFD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Freeform 3"/>
            <p:cNvSpPr/>
            <p:nvPr/>
          </p:nvSpPr>
          <p:spPr>
            <a:xfrm>
              <a:off x="813248" y="3925024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97BF0D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Freeform 3"/>
            <p:cNvSpPr/>
            <p:nvPr/>
          </p:nvSpPr>
          <p:spPr>
            <a:xfrm>
              <a:off x="813248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38A9DC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3"/>
            <p:cNvSpPr/>
            <p:nvPr/>
          </p:nvSpPr>
          <p:spPr>
            <a:xfrm>
              <a:off x="724614" y="3925024"/>
              <a:ext cx="88645" cy="88671"/>
            </a:xfrm>
            <a:custGeom>
              <a:avLst/>
              <a:gdLst>
                <a:gd name="connsiteX0" fmla="*/ 88645 w 88645"/>
                <a:gd name="connsiteY0" fmla="*/ 88671 h 88671"/>
                <a:gd name="connsiteX1" fmla="*/ 0 w 88645"/>
                <a:gd name="connsiteY1" fmla="*/ 88671 h 88671"/>
                <a:gd name="connsiteX2" fmla="*/ 0 w 88645"/>
                <a:gd name="connsiteY2" fmla="*/ 0 h 88671"/>
                <a:gd name="connsiteX3" fmla="*/ 88645 w 88645"/>
                <a:gd name="connsiteY3" fmla="*/ 0 h 88671"/>
                <a:gd name="connsiteX4" fmla="*/ 88645 w 88645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71">
                  <a:moveTo>
                    <a:pt x="88645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71"/>
                  </a:lnTo>
                </a:path>
              </a:pathLst>
            </a:custGeom>
            <a:solidFill>
              <a:srgbClr val="93107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Freeform 3"/>
            <p:cNvSpPr/>
            <p:nvPr/>
          </p:nvSpPr>
          <p:spPr>
            <a:xfrm>
              <a:off x="635956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803589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Freeform 3"/>
            <p:cNvSpPr/>
            <p:nvPr/>
          </p:nvSpPr>
          <p:spPr>
            <a:xfrm>
              <a:off x="547310" y="4102342"/>
              <a:ext cx="88645" cy="88658"/>
            </a:xfrm>
            <a:custGeom>
              <a:avLst/>
              <a:gdLst>
                <a:gd name="connsiteX0" fmla="*/ 88645 w 88645"/>
                <a:gd name="connsiteY0" fmla="*/ 88658 h 88658"/>
                <a:gd name="connsiteX1" fmla="*/ 0 w 88645"/>
                <a:gd name="connsiteY1" fmla="*/ 88658 h 88658"/>
                <a:gd name="connsiteX2" fmla="*/ 0 w 88645"/>
                <a:gd name="connsiteY2" fmla="*/ 0 h 88658"/>
                <a:gd name="connsiteX3" fmla="*/ 88645 w 88645"/>
                <a:gd name="connsiteY3" fmla="*/ 0 h 88658"/>
                <a:gd name="connsiteX4" fmla="*/ 88645 w 88645"/>
                <a:gd name="connsiteY4" fmla="*/ 88658 h 886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58">
                  <a:moveTo>
                    <a:pt x="88645" y="88658"/>
                  </a:moveTo>
                  <a:lnTo>
                    <a:pt x="0" y="88658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58"/>
                  </a:lnTo>
                </a:path>
              </a:pathLst>
            </a:custGeom>
            <a:solidFill>
              <a:srgbClr val="0A72B5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Freeform 3"/>
            <p:cNvSpPr/>
            <p:nvPr/>
          </p:nvSpPr>
          <p:spPr>
            <a:xfrm>
              <a:off x="724614" y="3836391"/>
              <a:ext cx="88645" cy="88633"/>
            </a:xfrm>
            <a:custGeom>
              <a:avLst/>
              <a:gdLst>
                <a:gd name="connsiteX0" fmla="*/ 88645 w 88645"/>
                <a:gd name="connsiteY0" fmla="*/ 88633 h 88633"/>
                <a:gd name="connsiteX1" fmla="*/ 0 w 88645"/>
                <a:gd name="connsiteY1" fmla="*/ 88633 h 88633"/>
                <a:gd name="connsiteX2" fmla="*/ 0 w 88645"/>
                <a:gd name="connsiteY2" fmla="*/ 0 h 88633"/>
                <a:gd name="connsiteX3" fmla="*/ 88645 w 88645"/>
                <a:gd name="connsiteY3" fmla="*/ 0 h 88633"/>
                <a:gd name="connsiteX4" fmla="*/ 88645 w 88645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33">
                  <a:moveTo>
                    <a:pt x="88645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33"/>
                  </a:lnTo>
                </a:path>
              </a:pathLst>
            </a:custGeom>
            <a:solidFill>
              <a:srgbClr val="E95D0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Freeform 3"/>
            <p:cNvSpPr/>
            <p:nvPr/>
          </p:nvSpPr>
          <p:spPr>
            <a:xfrm>
              <a:off x="635956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E4117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9" name="Agrupar 49"/>
          <p:cNvGrpSpPr/>
          <p:nvPr/>
        </p:nvGrpSpPr>
        <p:grpSpPr>
          <a:xfrm>
            <a:off x="3791874" y="4013675"/>
            <a:ext cx="232265" cy="220006"/>
            <a:chOff x="547310" y="3836391"/>
            <a:chExt cx="354596" cy="354609"/>
          </a:xfrm>
        </p:grpSpPr>
        <p:sp>
          <p:nvSpPr>
            <p:cNvPr id="61" name="Freeform 3"/>
            <p:cNvSpPr/>
            <p:nvPr/>
          </p:nvSpPr>
          <p:spPr>
            <a:xfrm>
              <a:off x="813248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FFD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Freeform 3"/>
            <p:cNvSpPr/>
            <p:nvPr/>
          </p:nvSpPr>
          <p:spPr>
            <a:xfrm>
              <a:off x="813248" y="3925024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97BF0D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Freeform 3"/>
            <p:cNvSpPr/>
            <p:nvPr/>
          </p:nvSpPr>
          <p:spPr>
            <a:xfrm>
              <a:off x="813248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38A9DC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Freeform 3"/>
            <p:cNvSpPr/>
            <p:nvPr/>
          </p:nvSpPr>
          <p:spPr>
            <a:xfrm>
              <a:off x="724614" y="3925024"/>
              <a:ext cx="88645" cy="88671"/>
            </a:xfrm>
            <a:custGeom>
              <a:avLst/>
              <a:gdLst>
                <a:gd name="connsiteX0" fmla="*/ 88645 w 88645"/>
                <a:gd name="connsiteY0" fmla="*/ 88671 h 88671"/>
                <a:gd name="connsiteX1" fmla="*/ 0 w 88645"/>
                <a:gd name="connsiteY1" fmla="*/ 88671 h 88671"/>
                <a:gd name="connsiteX2" fmla="*/ 0 w 88645"/>
                <a:gd name="connsiteY2" fmla="*/ 0 h 88671"/>
                <a:gd name="connsiteX3" fmla="*/ 88645 w 88645"/>
                <a:gd name="connsiteY3" fmla="*/ 0 h 88671"/>
                <a:gd name="connsiteX4" fmla="*/ 88645 w 88645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71">
                  <a:moveTo>
                    <a:pt x="88645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71"/>
                  </a:lnTo>
                </a:path>
              </a:pathLst>
            </a:custGeom>
            <a:solidFill>
              <a:srgbClr val="93107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Freeform 3"/>
            <p:cNvSpPr/>
            <p:nvPr/>
          </p:nvSpPr>
          <p:spPr>
            <a:xfrm>
              <a:off x="635956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803589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Freeform 3"/>
            <p:cNvSpPr/>
            <p:nvPr/>
          </p:nvSpPr>
          <p:spPr>
            <a:xfrm>
              <a:off x="547310" y="4102342"/>
              <a:ext cx="88645" cy="88658"/>
            </a:xfrm>
            <a:custGeom>
              <a:avLst/>
              <a:gdLst>
                <a:gd name="connsiteX0" fmla="*/ 88645 w 88645"/>
                <a:gd name="connsiteY0" fmla="*/ 88658 h 88658"/>
                <a:gd name="connsiteX1" fmla="*/ 0 w 88645"/>
                <a:gd name="connsiteY1" fmla="*/ 88658 h 88658"/>
                <a:gd name="connsiteX2" fmla="*/ 0 w 88645"/>
                <a:gd name="connsiteY2" fmla="*/ 0 h 88658"/>
                <a:gd name="connsiteX3" fmla="*/ 88645 w 88645"/>
                <a:gd name="connsiteY3" fmla="*/ 0 h 88658"/>
                <a:gd name="connsiteX4" fmla="*/ 88645 w 88645"/>
                <a:gd name="connsiteY4" fmla="*/ 88658 h 886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58">
                  <a:moveTo>
                    <a:pt x="88645" y="88658"/>
                  </a:moveTo>
                  <a:lnTo>
                    <a:pt x="0" y="88658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58"/>
                  </a:lnTo>
                </a:path>
              </a:pathLst>
            </a:custGeom>
            <a:solidFill>
              <a:srgbClr val="0A72B5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Freeform 3"/>
            <p:cNvSpPr/>
            <p:nvPr/>
          </p:nvSpPr>
          <p:spPr>
            <a:xfrm>
              <a:off x="724614" y="3836391"/>
              <a:ext cx="88645" cy="88633"/>
            </a:xfrm>
            <a:custGeom>
              <a:avLst/>
              <a:gdLst>
                <a:gd name="connsiteX0" fmla="*/ 88645 w 88645"/>
                <a:gd name="connsiteY0" fmla="*/ 88633 h 88633"/>
                <a:gd name="connsiteX1" fmla="*/ 0 w 88645"/>
                <a:gd name="connsiteY1" fmla="*/ 88633 h 88633"/>
                <a:gd name="connsiteX2" fmla="*/ 0 w 88645"/>
                <a:gd name="connsiteY2" fmla="*/ 0 h 88633"/>
                <a:gd name="connsiteX3" fmla="*/ 88645 w 88645"/>
                <a:gd name="connsiteY3" fmla="*/ 0 h 88633"/>
                <a:gd name="connsiteX4" fmla="*/ 88645 w 88645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33">
                  <a:moveTo>
                    <a:pt x="88645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33"/>
                  </a:lnTo>
                </a:path>
              </a:pathLst>
            </a:custGeom>
            <a:solidFill>
              <a:srgbClr val="E95D0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Freeform 3"/>
            <p:cNvSpPr/>
            <p:nvPr/>
          </p:nvSpPr>
          <p:spPr>
            <a:xfrm>
              <a:off x="635956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E4117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0" name="Marcador de número de diapositiva 52"/>
          <p:cNvSpPr>
            <a:spLocks noGrp="1"/>
          </p:cNvSpPr>
          <p:nvPr>
            <p:ph type="sldNum" sz="quarter" idx="12"/>
          </p:nvPr>
        </p:nvSpPr>
        <p:spPr>
          <a:xfrm>
            <a:off x="275453" y="4609389"/>
            <a:ext cx="470318" cy="365125"/>
          </a:xfrm>
        </p:spPr>
        <p:txBody>
          <a:bodyPr/>
          <a:lstStyle/>
          <a:p>
            <a:pPr algn="l"/>
            <a:fld id="{70B8C0A9-6C2F-4A4C-9FDB-F775D34D6E63}" type="slidenum">
              <a:rPr lang="es-ES" smtClean="0"/>
              <a:pPr algn="l"/>
              <a:t>12</a:t>
            </a:fld>
            <a:endParaRPr lang="es-ES" dirty="0"/>
          </a:p>
        </p:txBody>
      </p:sp>
      <p:sp>
        <p:nvSpPr>
          <p:cNvPr id="69" name="TextBox 1"/>
          <p:cNvSpPr txBox="1"/>
          <p:nvPr/>
        </p:nvSpPr>
        <p:spPr>
          <a:xfrm>
            <a:off x="619467" y="4711905"/>
            <a:ext cx="2570365" cy="21544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/>
            </a:pPr>
            <a:r>
              <a:rPr lang="is-I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XIV JORNADA ADMÓN ALMERIENSE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3141086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ald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" y="4359199"/>
            <a:ext cx="4031693" cy="784301"/>
          </a:xfrm>
          <a:prstGeom prst="rect">
            <a:avLst/>
          </a:prstGeom>
        </p:spPr>
      </p:pic>
      <p:sp>
        <p:nvSpPr>
          <p:cNvPr id="15" name="TextBox 1"/>
          <p:cNvSpPr txBox="1"/>
          <p:nvPr/>
        </p:nvSpPr>
        <p:spPr>
          <a:xfrm>
            <a:off x="567269" y="763463"/>
            <a:ext cx="8212665" cy="90794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>
                <a:tab pos="520700" algn="l"/>
                <a:tab pos="558800" algn="l"/>
              </a:tabLst>
            </a:pPr>
            <a:r>
              <a:rPr lang="en-US" altLang="zh-CN" sz="2800" b="1" dirty="0">
                <a:solidFill>
                  <a:srgbClr val="3C5262"/>
                </a:solidFill>
                <a:latin typeface="Montserrat-Bold"/>
                <a:cs typeface="Montserrat-Bold"/>
              </a:rPr>
              <a:t>UNA HERRAMIENTA AVANZADA </a:t>
            </a:r>
          </a:p>
          <a:p>
            <a:pPr>
              <a:tabLst>
                <a:tab pos="520700" algn="l"/>
                <a:tab pos="558800" algn="l"/>
              </a:tabLst>
            </a:pPr>
            <a:r>
              <a:rPr lang="en-US" altLang="zh-CN" sz="2800" b="1" dirty="0">
                <a:solidFill>
                  <a:srgbClr val="3C5262"/>
                </a:solidFill>
                <a:latin typeface="Montserrat-Bold"/>
                <a:cs typeface="Montserrat-Bold"/>
              </a:rPr>
              <a:t>CON UNA INTERFAZ SENCILLA</a:t>
            </a:r>
          </a:p>
        </p:txBody>
      </p:sp>
      <p:pic>
        <p:nvPicPr>
          <p:cNvPr id="35" name="Imagen 34" descr="logo-solo (1)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5" y="312878"/>
            <a:ext cx="1175466" cy="226387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600" y="181915"/>
            <a:ext cx="1058334" cy="463413"/>
          </a:xfrm>
          <a:prstGeom prst="rect">
            <a:avLst/>
          </a:prstGeom>
        </p:spPr>
      </p:pic>
      <p:sp>
        <p:nvSpPr>
          <p:cNvPr id="10" name="Marcador de número de diapositiva 52"/>
          <p:cNvSpPr>
            <a:spLocks noGrp="1"/>
          </p:cNvSpPr>
          <p:nvPr>
            <p:ph type="sldNum" sz="quarter" idx="12"/>
          </p:nvPr>
        </p:nvSpPr>
        <p:spPr>
          <a:xfrm>
            <a:off x="275453" y="4609389"/>
            <a:ext cx="470318" cy="365125"/>
          </a:xfrm>
        </p:spPr>
        <p:txBody>
          <a:bodyPr/>
          <a:lstStyle/>
          <a:p>
            <a:pPr algn="l"/>
            <a:fld id="{70B8C0A9-6C2F-4A4C-9FDB-F775D34D6E63}" type="slidenum">
              <a:rPr lang="es-ES" smtClean="0"/>
              <a:pPr algn="l"/>
              <a:t>13</a:t>
            </a:fld>
            <a:endParaRPr lang="es-ES" dirty="0"/>
          </a:p>
        </p:txBody>
      </p:sp>
      <p:pic>
        <p:nvPicPr>
          <p:cNvPr id="14" name="Imagen 13" descr="video 2 play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41" y="1838480"/>
            <a:ext cx="4334331" cy="2434543"/>
          </a:xfrm>
          <a:prstGeom prst="rect">
            <a:avLst/>
          </a:prstGeom>
        </p:spPr>
      </p:pic>
      <p:sp>
        <p:nvSpPr>
          <p:cNvPr id="17" name="TextBox 1"/>
          <p:cNvSpPr txBox="1"/>
          <p:nvPr/>
        </p:nvSpPr>
        <p:spPr>
          <a:xfrm>
            <a:off x="619467" y="4711905"/>
            <a:ext cx="2570365" cy="21544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/>
            </a:pPr>
            <a:r>
              <a:rPr lang="is-I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XIV JORNADA ADMÓN ALMERIENSE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2275965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undo fragmen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9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ald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" y="4359199"/>
            <a:ext cx="4031693" cy="784301"/>
          </a:xfrm>
          <a:prstGeom prst="rect">
            <a:avLst/>
          </a:prstGeom>
        </p:spPr>
      </p:pic>
      <p:sp>
        <p:nvSpPr>
          <p:cNvPr id="15" name="TextBox 1"/>
          <p:cNvSpPr txBox="1"/>
          <p:nvPr/>
        </p:nvSpPr>
        <p:spPr>
          <a:xfrm>
            <a:off x="606540" y="746646"/>
            <a:ext cx="8010949" cy="90794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>
                <a:tab pos="520700" algn="l"/>
                <a:tab pos="558800" algn="l"/>
              </a:tabLst>
            </a:pPr>
            <a:r>
              <a:rPr lang="en-US" altLang="zh-CN" sz="2800" b="1" dirty="0">
                <a:solidFill>
                  <a:srgbClr val="3C5262"/>
                </a:solidFill>
                <a:latin typeface="Montserrat-Bold"/>
                <a:cs typeface="Montserrat-Bold"/>
              </a:rPr>
              <a:t>RESULTADOS DE LA IMPLANTACIÓN </a:t>
            </a:r>
          </a:p>
          <a:p>
            <a:pPr>
              <a:tabLst>
                <a:tab pos="520700" algn="l"/>
                <a:tab pos="558800" algn="l"/>
              </a:tabLst>
            </a:pPr>
            <a:r>
              <a:rPr lang="en-US" altLang="zh-CN" sz="2800" b="1" dirty="0">
                <a:solidFill>
                  <a:srgbClr val="3C5262"/>
                </a:solidFill>
                <a:latin typeface="Montserrat-Bold"/>
                <a:cs typeface="Montserrat-Bold"/>
              </a:rPr>
              <a:t>DE AGENTE SC</a:t>
            </a:r>
          </a:p>
        </p:txBody>
      </p:sp>
      <p:pic>
        <p:nvPicPr>
          <p:cNvPr id="35" name="Imagen 34" descr="logo-solo (1)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5" y="312878"/>
            <a:ext cx="1175466" cy="226387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600" y="181915"/>
            <a:ext cx="1058334" cy="463413"/>
          </a:xfrm>
          <a:prstGeom prst="rect">
            <a:avLst/>
          </a:prstGeom>
        </p:spPr>
      </p:pic>
      <p:sp>
        <p:nvSpPr>
          <p:cNvPr id="10" name="Marcador de número de diapositiva 52"/>
          <p:cNvSpPr>
            <a:spLocks noGrp="1"/>
          </p:cNvSpPr>
          <p:nvPr>
            <p:ph type="sldNum" sz="quarter" idx="12"/>
          </p:nvPr>
        </p:nvSpPr>
        <p:spPr>
          <a:xfrm>
            <a:off x="275453" y="4609389"/>
            <a:ext cx="470318" cy="365125"/>
          </a:xfrm>
        </p:spPr>
        <p:txBody>
          <a:bodyPr/>
          <a:lstStyle/>
          <a:p>
            <a:pPr algn="l"/>
            <a:fld id="{70B8C0A9-6C2F-4A4C-9FDB-F775D34D6E63}" type="slidenum">
              <a:rPr lang="es-ES" smtClean="0"/>
              <a:pPr algn="l"/>
              <a:t>15</a:t>
            </a:fld>
            <a:endParaRPr lang="es-ES" dirty="0"/>
          </a:p>
        </p:txBody>
      </p:sp>
      <p:pic>
        <p:nvPicPr>
          <p:cNvPr id="2" name="Imagen 1" descr="video 3 play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11" y="1840927"/>
            <a:ext cx="4324178" cy="2428840"/>
          </a:xfrm>
          <a:prstGeom prst="rect">
            <a:avLst/>
          </a:prstGeom>
        </p:spPr>
      </p:pic>
      <p:sp>
        <p:nvSpPr>
          <p:cNvPr id="12" name="TextBox 1"/>
          <p:cNvSpPr txBox="1"/>
          <p:nvPr/>
        </p:nvSpPr>
        <p:spPr>
          <a:xfrm>
            <a:off x="619467" y="4711905"/>
            <a:ext cx="2570365" cy="21544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/>
            </a:pPr>
            <a:r>
              <a:rPr lang="is-I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XIV JORNADA ADMÓN ALMERIENSE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2689704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cion top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0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hr-HR" dirty="0">
              <a:solidFill>
                <a:schemeClr val="bg1">
                  <a:lumMod val="85000"/>
                </a:schemeClr>
              </a:solidFill>
              <a:cs typeface="Calibri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210" y="2288890"/>
            <a:ext cx="2023579" cy="8860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10" y="4289788"/>
            <a:ext cx="2079896" cy="3976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006441" y="403538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r-HR" sz="1400" b="1" dirty="0">
                <a:solidFill>
                  <a:schemeClr val="bg1">
                    <a:lumMod val="85000"/>
                  </a:schemeClr>
                </a:solidFill>
                <a:cs typeface="Calibri"/>
              </a:rPr>
              <a:t>Ivnosys Soluciones</a:t>
            </a:r>
          </a:p>
          <a:p>
            <a:pPr algn="r"/>
            <a:r>
              <a:rPr lang="hr-HR" sz="1400" dirty="0">
                <a:solidFill>
                  <a:schemeClr val="bg1">
                    <a:lumMod val="85000"/>
                  </a:schemeClr>
                </a:solidFill>
                <a:cs typeface="Calibri"/>
              </a:rPr>
              <a:t>www.ivnosys.com</a:t>
            </a:r>
          </a:p>
          <a:p>
            <a:pPr algn="r"/>
            <a:r>
              <a:rPr lang="hr-HR" sz="1400" dirty="0">
                <a:solidFill>
                  <a:schemeClr val="bg1">
                    <a:lumMod val="85000"/>
                  </a:schemeClr>
                </a:solidFill>
                <a:cs typeface="Calibri"/>
              </a:rPr>
              <a:t>info@ivnosys.com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978139" y="1246087"/>
            <a:ext cx="6449579" cy="84638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>
                <a:tab pos="520700" algn="l"/>
                <a:tab pos="558800" algn="l"/>
              </a:tabLst>
            </a:pPr>
            <a:r>
              <a:rPr lang="en-US" altLang="zh-CN" sz="5200" b="1" dirty="0">
                <a:solidFill>
                  <a:schemeClr val="bg1"/>
                </a:solidFill>
                <a:latin typeface="Montserrat-Bold"/>
                <a:cs typeface="Montserrat-Bold"/>
              </a:rPr>
              <a:t>¡MUCHAS GRACIAS!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560210" y="3214854"/>
            <a:ext cx="202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bg1">
                    <a:lumMod val="85000"/>
                  </a:schemeClr>
                </a:solidFill>
                <a:cs typeface="Calibri"/>
              </a:rPr>
              <a:t>www.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cs typeface="Calibri"/>
              </a:rPr>
              <a:t>agentesc.es</a:t>
            </a:r>
            <a:endParaRPr lang="hr-HR" dirty="0">
              <a:solidFill>
                <a:schemeClr val="bg1">
                  <a:lumMod val="8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581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ald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" y="4359199"/>
            <a:ext cx="4031693" cy="784301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3764593" y="1612366"/>
            <a:ext cx="232265" cy="220006"/>
            <a:chOff x="547310" y="3836391"/>
            <a:chExt cx="354596" cy="354609"/>
          </a:xfrm>
        </p:grpSpPr>
        <p:sp>
          <p:nvSpPr>
            <p:cNvPr id="6" name="Freeform 3"/>
            <p:cNvSpPr/>
            <p:nvPr/>
          </p:nvSpPr>
          <p:spPr>
            <a:xfrm>
              <a:off x="813248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FFD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Freeform 3"/>
            <p:cNvSpPr/>
            <p:nvPr/>
          </p:nvSpPr>
          <p:spPr>
            <a:xfrm>
              <a:off x="813248" y="3925024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97BF0D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Freeform 3"/>
            <p:cNvSpPr/>
            <p:nvPr/>
          </p:nvSpPr>
          <p:spPr>
            <a:xfrm>
              <a:off x="813248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38A9DC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Freeform 3"/>
            <p:cNvSpPr/>
            <p:nvPr/>
          </p:nvSpPr>
          <p:spPr>
            <a:xfrm>
              <a:off x="724614" y="3925024"/>
              <a:ext cx="88645" cy="88671"/>
            </a:xfrm>
            <a:custGeom>
              <a:avLst/>
              <a:gdLst>
                <a:gd name="connsiteX0" fmla="*/ 88645 w 88645"/>
                <a:gd name="connsiteY0" fmla="*/ 88671 h 88671"/>
                <a:gd name="connsiteX1" fmla="*/ 0 w 88645"/>
                <a:gd name="connsiteY1" fmla="*/ 88671 h 88671"/>
                <a:gd name="connsiteX2" fmla="*/ 0 w 88645"/>
                <a:gd name="connsiteY2" fmla="*/ 0 h 88671"/>
                <a:gd name="connsiteX3" fmla="*/ 88645 w 88645"/>
                <a:gd name="connsiteY3" fmla="*/ 0 h 88671"/>
                <a:gd name="connsiteX4" fmla="*/ 88645 w 88645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71">
                  <a:moveTo>
                    <a:pt x="88645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71"/>
                  </a:lnTo>
                </a:path>
              </a:pathLst>
            </a:custGeom>
            <a:solidFill>
              <a:srgbClr val="93107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Freeform 3"/>
            <p:cNvSpPr/>
            <p:nvPr/>
          </p:nvSpPr>
          <p:spPr>
            <a:xfrm>
              <a:off x="635956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803589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Freeform 3"/>
            <p:cNvSpPr/>
            <p:nvPr/>
          </p:nvSpPr>
          <p:spPr>
            <a:xfrm>
              <a:off x="547310" y="4102342"/>
              <a:ext cx="88645" cy="88658"/>
            </a:xfrm>
            <a:custGeom>
              <a:avLst/>
              <a:gdLst>
                <a:gd name="connsiteX0" fmla="*/ 88645 w 88645"/>
                <a:gd name="connsiteY0" fmla="*/ 88658 h 88658"/>
                <a:gd name="connsiteX1" fmla="*/ 0 w 88645"/>
                <a:gd name="connsiteY1" fmla="*/ 88658 h 88658"/>
                <a:gd name="connsiteX2" fmla="*/ 0 w 88645"/>
                <a:gd name="connsiteY2" fmla="*/ 0 h 88658"/>
                <a:gd name="connsiteX3" fmla="*/ 88645 w 88645"/>
                <a:gd name="connsiteY3" fmla="*/ 0 h 88658"/>
                <a:gd name="connsiteX4" fmla="*/ 88645 w 88645"/>
                <a:gd name="connsiteY4" fmla="*/ 88658 h 886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58">
                  <a:moveTo>
                    <a:pt x="88645" y="88658"/>
                  </a:moveTo>
                  <a:lnTo>
                    <a:pt x="0" y="88658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58"/>
                  </a:lnTo>
                </a:path>
              </a:pathLst>
            </a:custGeom>
            <a:solidFill>
              <a:srgbClr val="0A72B5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Freeform 3"/>
            <p:cNvSpPr/>
            <p:nvPr/>
          </p:nvSpPr>
          <p:spPr>
            <a:xfrm>
              <a:off x="724614" y="3836391"/>
              <a:ext cx="88645" cy="88633"/>
            </a:xfrm>
            <a:custGeom>
              <a:avLst/>
              <a:gdLst>
                <a:gd name="connsiteX0" fmla="*/ 88645 w 88645"/>
                <a:gd name="connsiteY0" fmla="*/ 88633 h 88633"/>
                <a:gd name="connsiteX1" fmla="*/ 0 w 88645"/>
                <a:gd name="connsiteY1" fmla="*/ 88633 h 88633"/>
                <a:gd name="connsiteX2" fmla="*/ 0 w 88645"/>
                <a:gd name="connsiteY2" fmla="*/ 0 h 88633"/>
                <a:gd name="connsiteX3" fmla="*/ 88645 w 88645"/>
                <a:gd name="connsiteY3" fmla="*/ 0 h 88633"/>
                <a:gd name="connsiteX4" fmla="*/ 88645 w 88645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33">
                  <a:moveTo>
                    <a:pt x="88645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33"/>
                  </a:lnTo>
                </a:path>
              </a:pathLst>
            </a:custGeom>
            <a:solidFill>
              <a:srgbClr val="E95D0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Freeform 3"/>
            <p:cNvSpPr/>
            <p:nvPr/>
          </p:nvSpPr>
          <p:spPr>
            <a:xfrm>
              <a:off x="635956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E4117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TextBox 1"/>
          <p:cNvSpPr txBox="1"/>
          <p:nvPr/>
        </p:nvSpPr>
        <p:spPr>
          <a:xfrm>
            <a:off x="575420" y="739597"/>
            <a:ext cx="6333230" cy="47705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tabLst>
                <a:tab pos="520700" algn="l"/>
                <a:tab pos="558800" algn="l"/>
              </a:tabLst>
            </a:pPr>
            <a:r>
              <a:rPr lang="en-US" altLang="zh-CN" sz="2800" b="1" dirty="0">
                <a:solidFill>
                  <a:srgbClr val="3C5262"/>
                </a:solidFill>
                <a:latin typeface="Montserrat-Bold"/>
                <a:cs typeface="Montserrat-Bold"/>
              </a:rPr>
              <a:t>¿QUÉ ES LA INTEROPERABILIDAD?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4213552" y="1546361"/>
            <a:ext cx="4439918" cy="250837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s-ES_tradnl" sz="1600" dirty="0">
                <a:solidFill>
                  <a:srgbClr val="4F4F4F"/>
                </a:solidFill>
                <a:latin typeface="Calibri"/>
                <a:cs typeface="Calibri"/>
              </a:rPr>
              <a:t>Es </a:t>
            </a:r>
            <a:r>
              <a:rPr lang="es-ES" sz="1600" dirty="0">
                <a:solidFill>
                  <a:srgbClr val="4F4F4F"/>
                </a:solidFill>
                <a:cs typeface="Calibri"/>
              </a:rPr>
              <a:t>la capacidad de los sistemas de información de compartir datos y posibilitar el intercambio de información y conocimiento entre ellos.</a:t>
            </a:r>
          </a:p>
          <a:p>
            <a:endParaRPr lang="es-ES" sz="1600" b="1" dirty="0">
              <a:solidFill>
                <a:srgbClr val="4F4F4F"/>
              </a:solidFill>
              <a:cs typeface="Calibri"/>
            </a:endParaRPr>
          </a:p>
          <a:p>
            <a:r>
              <a:rPr lang="es-ES" sz="1600" dirty="0">
                <a:solidFill>
                  <a:srgbClr val="4F4F4F"/>
                </a:solidFill>
                <a:cs typeface="Calibri"/>
              </a:rPr>
              <a:t>En España el </a:t>
            </a:r>
            <a:r>
              <a:rPr lang="es-ES" sz="1600" b="1" dirty="0">
                <a:solidFill>
                  <a:srgbClr val="4F4F4F"/>
                </a:solidFill>
                <a:cs typeface="Calibri"/>
              </a:rPr>
              <a:t>ENI</a:t>
            </a:r>
            <a:r>
              <a:rPr lang="es-ES" sz="1600" dirty="0">
                <a:solidFill>
                  <a:srgbClr val="4F4F4F"/>
                </a:solidFill>
                <a:cs typeface="Calibri"/>
              </a:rPr>
              <a:t> (</a:t>
            </a:r>
            <a:r>
              <a:rPr lang="es-ES" sz="1600" b="1" dirty="0">
                <a:solidFill>
                  <a:srgbClr val="4F4F4F"/>
                </a:solidFill>
                <a:cs typeface="Calibri"/>
              </a:rPr>
              <a:t>Esquema Nacional de Interoperabilidad</a:t>
            </a:r>
            <a:r>
              <a:rPr lang="es-ES" sz="1600" dirty="0">
                <a:solidFill>
                  <a:srgbClr val="4F4F4F"/>
                </a:solidFill>
                <a:cs typeface="Calibri"/>
              </a:rPr>
              <a:t>) establece los criterios, recomendaciones, elementos comunes, lenguaje y requisitos para que la interoperabilidad entre AA.PP. se realice desde una perspectiva integral y coordinada.</a:t>
            </a:r>
            <a:endParaRPr lang="es-ES_tradnl" sz="1600" dirty="0">
              <a:solidFill>
                <a:srgbClr val="4F4F4F"/>
              </a:solidFill>
              <a:latin typeface="Calibri"/>
              <a:cs typeface="Calibri"/>
            </a:endParaRPr>
          </a:p>
        </p:txBody>
      </p:sp>
      <p:pic>
        <p:nvPicPr>
          <p:cNvPr id="35" name="Imagen 34" descr="logo-solo (1)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5" y="312878"/>
            <a:ext cx="1175466" cy="226387"/>
          </a:xfrm>
          <a:prstGeom prst="rect">
            <a:avLst/>
          </a:prstGeom>
        </p:spPr>
      </p:pic>
      <p:sp>
        <p:nvSpPr>
          <p:cNvPr id="36" name="TextBox 1"/>
          <p:cNvSpPr txBox="1"/>
          <p:nvPr/>
        </p:nvSpPr>
        <p:spPr>
          <a:xfrm>
            <a:off x="619467" y="4711905"/>
            <a:ext cx="2570365" cy="21544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/>
            </a:pPr>
            <a:r>
              <a:rPr lang="is-I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XIV JORNADA ADMÓN ALMERIENSE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Montserrat-Bold"/>
              <a:cs typeface="Montserrat-Bold"/>
            </a:endParaRPr>
          </a:p>
        </p:txBody>
      </p:sp>
      <p:sp>
        <p:nvSpPr>
          <p:cNvPr id="37" name="Marcador de número de diapositiva 52"/>
          <p:cNvSpPr>
            <a:spLocks noGrp="1"/>
          </p:cNvSpPr>
          <p:nvPr>
            <p:ph type="sldNum" sz="quarter" idx="12"/>
          </p:nvPr>
        </p:nvSpPr>
        <p:spPr>
          <a:xfrm>
            <a:off x="275453" y="4609389"/>
            <a:ext cx="291816" cy="365125"/>
          </a:xfrm>
        </p:spPr>
        <p:txBody>
          <a:bodyPr/>
          <a:lstStyle/>
          <a:p>
            <a:pPr algn="l"/>
            <a:fld id="{70B8C0A9-6C2F-4A4C-9FDB-F775D34D6E63}" type="slidenum">
              <a:rPr lang="es-ES" smtClean="0"/>
              <a:pPr algn="l"/>
              <a:t>2</a:t>
            </a:fld>
            <a:endParaRPr lang="es-ES" dirty="0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600" y="181915"/>
            <a:ext cx="1058334" cy="463413"/>
          </a:xfrm>
          <a:prstGeom prst="rect">
            <a:avLst/>
          </a:prstGeom>
        </p:spPr>
      </p:pic>
      <p:grpSp>
        <p:nvGrpSpPr>
          <p:cNvPr id="41" name="Agrupar 40"/>
          <p:cNvGrpSpPr/>
          <p:nvPr/>
        </p:nvGrpSpPr>
        <p:grpSpPr>
          <a:xfrm>
            <a:off x="3793628" y="2565066"/>
            <a:ext cx="232265" cy="220006"/>
            <a:chOff x="547310" y="3836391"/>
            <a:chExt cx="354596" cy="354609"/>
          </a:xfrm>
        </p:grpSpPr>
        <p:sp>
          <p:nvSpPr>
            <p:cNvPr id="42" name="Freeform 3"/>
            <p:cNvSpPr/>
            <p:nvPr/>
          </p:nvSpPr>
          <p:spPr>
            <a:xfrm>
              <a:off x="813248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FFD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Freeform 3"/>
            <p:cNvSpPr/>
            <p:nvPr/>
          </p:nvSpPr>
          <p:spPr>
            <a:xfrm>
              <a:off x="813248" y="3925024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97BF0D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Freeform 3"/>
            <p:cNvSpPr/>
            <p:nvPr/>
          </p:nvSpPr>
          <p:spPr>
            <a:xfrm>
              <a:off x="813248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38A9DC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Freeform 3"/>
            <p:cNvSpPr/>
            <p:nvPr/>
          </p:nvSpPr>
          <p:spPr>
            <a:xfrm>
              <a:off x="724614" y="3925024"/>
              <a:ext cx="88645" cy="88671"/>
            </a:xfrm>
            <a:custGeom>
              <a:avLst/>
              <a:gdLst>
                <a:gd name="connsiteX0" fmla="*/ 88645 w 88645"/>
                <a:gd name="connsiteY0" fmla="*/ 88671 h 88671"/>
                <a:gd name="connsiteX1" fmla="*/ 0 w 88645"/>
                <a:gd name="connsiteY1" fmla="*/ 88671 h 88671"/>
                <a:gd name="connsiteX2" fmla="*/ 0 w 88645"/>
                <a:gd name="connsiteY2" fmla="*/ 0 h 88671"/>
                <a:gd name="connsiteX3" fmla="*/ 88645 w 88645"/>
                <a:gd name="connsiteY3" fmla="*/ 0 h 88671"/>
                <a:gd name="connsiteX4" fmla="*/ 88645 w 88645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71">
                  <a:moveTo>
                    <a:pt x="88645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71"/>
                  </a:lnTo>
                </a:path>
              </a:pathLst>
            </a:custGeom>
            <a:solidFill>
              <a:srgbClr val="93107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Freeform 3"/>
            <p:cNvSpPr/>
            <p:nvPr/>
          </p:nvSpPr>
          <p:spPr>
            <a:xfrm>
              <a:off x="635956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803589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Freeform 3"/>
            <p:cNvSpPr/>
            <p:nvPr/>
          </p:nvSpPr>
          <p:spPr>
            <a:xfrm>
              <a:off x="547310" y="4102342"/>
              <a:ext cx="88645" cy="88658"/>
            </a:xfrm>
            <a:custGeom>
              <a:avLst/>
              <a:gdLst>
                <a:gd name="connsiteX0" fmla="*/ 88645 w 88645"/>
                <a:gd name="connsiteY0" fmla="*/ 88658 h 88658"/>
                <a:gd name="connsiteX1" fmla="*/ 0 w 88645"/>
                <a:gd name="connsiteY1" fmla="*/ 88658 h 88658"/>
                <a:gd name="connsiteX2" fmla="*/ 0 w 88645"/>
                <a:gd name="connsiteY2" fmla="*/ 0 h 88658"/>
                <a:gd name="connsiteX3" fmla="*/ 88645 w 88645"/>
                <a:gd name="connsiteY3" fmla="*/ 0 h 88658"/>
                <a:gd name="connsiteX4" fmla="*/ 88645 w 88645"/>
                <a:gd name="connsiteY4" fmla="*/ 88658 h 886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58">
                  <a:moveTo>
                    <a:pt x="88645" y="88658"/>
                  </a:moveTo>
                  <a:lnTo>
                    <a:pt x="0" y="88658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58"/>
                  </a:lnTo>
                </a:path>
              </a:pathLst>
            </a:custGeom>
            <a:solidFill>
              <a:srgbClr val="0A72B5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Freeform 3"/>
            <p:cNvSpPr/>
            <p:nvPr/>
          </p:nvSpPr>
          <p:spPr>
            <a:xfrm>
              <a:off x="724614" y="3836391"/>
              <a:ext cx="88645" cy="88633"/>
            </a:xfrm>
            <a:custGeom>
              <a:avLst/>
              <a:gdLst>
                <a:gd name="connsiteX0" fmla="*/ 88645 w 88645"/>
                <a:gd name="connsiteY0" fmla="*/ 88633 h 88633"/>
                <a:gd name="connsiteX1" fmla="*/ 0 w 88645"/>
                <a:gd name="connsiteY1" fmla="*/ 88633 h 88633"/>
                <a:gd name="connsiteX2" fmla="*/ 0 w 88645"/>
                <a:gd name="connsiteY2" fmla="*/ 0 h 88633"/>
                <a:gd name="connsiteX3" fmla="*/ 88645 w 88645"/>
                <a:gd name="connsiteY3" fmla="*/ 0 h 88633"/>
                <a:gd name="connsiteX4" fmla="*/ 88645 w 88645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33">
                  <a:moveTo>
                    <a:pt x="88645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33"/>
                  </a:lnTo>
                </a:path>
              </a:pathLst>
            </a:custGeom>
            <a:solidFill>
              <a:srgbClr val="E95D0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Freeform 3"/>
            <p:cNvSpPr/>
            <p:nvPr/>
          </p:nvSpPr>
          <p:spPr>
            <a:xfrm>
              <a:off x="635956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E4117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166" y="1114944"/>
            <a:ext cx="3109361" cy="32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06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ald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" y="4359199"/>
            <a:ext cx="4031693" cy="784301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3559653" y="1713078"/>
            <a:ext cx="232265" cy="220006"/>
            <a:chOff x="547310" y="3836391"/>
            <a:chExt cx="354596" cy="354609"/>
          </a:xfrm>
        </p:grpSpPr>
        <p:sp>
          <p:nvSpPr>
            <p:cNvPr id="6" name="Freeform 3"/>
            <p:cNvSpPr/>
            <p:nvPr/>
          </p:nvSpPr>
          <p:spPr>
            <a:xfrm>
              <a:off x="813248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FFD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Freeform 3"/>
            <p:cNvSpPr/>
            <p:nvPr/>
          </p:nvSpPr>
          <p:spPr>
            <a:xfrm>
              <a:off x="813248" y="3925024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97BF0D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Freeform 3"/>
            <p:cNvSpPr/>
            <p:nvPr/>
          </p:nvSpPr>
          <p:spPr>
            <a:xfrm>
              <a:off x="813248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38A9DC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Freeform 3"/>
            <p:cNvSpPr/>
            <p:nvPr/>
          </p:nvSpPr>
          <p:spPr>
            <a:xfrm>
              <a:off x="724614" y="3925024"/>
              <a:ext cx="88645" cy="88671"/>
            </a:xfrm>
            <a:custGeom>
              <a:avLst/>
              <a:gdLst>
                <a:gd name="connsiteX0" fmla="*/ 88645 w 88645"/>
                <a:gd name="connsiteY0" fmla="*/ 88671 h 88671"/>
                <a:gd name="connsiteX1" fmla="*/ 0 w 88645"/>
                <a:gd name="connsiteY1" fmla="*/ 88671 h 88671"/>
                <a:gd name="connsiteX2" fmla="*/ 0 w 88645"/>
                <a:gd name="connsiteY2" fmla="*/ 0 h 88671"/>
                <a:gd name="connsiteX3" fmla="*/ 88645 w 88645"/>
                <a:gd name="connsiteY3" fmla="*/ 0 h 88671"/>
                <a:gd name="connsiteX4" fmla="*/ 88645 w 88645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71">
                  <a:moveTo>
                    <a:pt x="88645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71"/>
                  </a:lnTo>
                </a:path>
              </a:pathLst>
            </a:custGeom>
            <a:solidFill>
              <a:srgbClr val="93107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Freeform 3"/>
            <p:cNvSpPr/>
            <p:nvPr/>
          </p:nvSpPr>
          <p:spPr>
            <a:xfrm>
              <a:off x="635956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803589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Freeform 3"/>
            <p:cNvSpPr/>
            <p:nvPr/>
          </p:nvSpPr>
          <p:spPr>
            <a:xfrm>
              <a:off x="547310" y="4102342"/>
              <a:ext cx="88645" cy="88658"/>
            </a:xfrm>
            <a:custGeom>
              <a:avLst/>
              <a:gdLst>
                <a:gd name="connsiteX0" fmla="*/ 88645 w 88645"/>
                <a:gd name="connsiteY0" fmla="*/ 88658 h 88658"/>
                <a:gd name="connsiteX1" fmla="*/ 0 w 88645"/>
                <a:gd name="connsiteY1" fmla="*/ 88658 h 88658"/>
                <a:gd name="connsiteX2" fmla="*/ 0 w 88645"/>
                <a:gd name="connsiteY2" fmla="*/ 0 h 88658"/>
                <a:gd name="connsiteX3" fmla="*/ 88645 w 88645"/>
                <a:gd name="connsiteY3" fmla="*/ 0 h 88658"/>
                <a:gd name="connsiteX4" fmla="*/ 88645 w 88645"/>
                <a:gd name="connsiteY4" fmla="*/ 88658 h 886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58">
                  <a:moveTo>
                    <a:pt x="88645" y="88658"/>
                  </a:moveTo>
                  <a:lnTo>
                    <a:pt x="0" y="88658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58"/>
                  </a:lnTo>
                </a:path>
              </a:pathLst>
            </a:custGeom>
            <a:solidFill>
              <a:srgbClr val="0A72B5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Freeform 3"/>
            <p:cNvSpPr/>
            <p:nvPr/>
          </p:nvSpPr>
          <p:spPr>
            <a:xfrm>
              <a:off x="724614" y="3836391"/>
              <a:ext cx="88645" cy="88633"/>
            </a:xfrm>
            <a:custGeom>
              <a:avLst/>
              <a:gdLst>
                <a:gd name="connsiteX0" fmla="*/ 88645 w 88645"/>
                <a:gd name="connsiteY0" fmla="*/ 88633 h 88633"/>
                <a:gd name="connsiteX1" fmla="*/ 0 w 88645"/>
                <a:gd name="connsiteY1" fmla="*/ 88633 h 88633"/>
                <a:gd name="connsiteX2" fmla="*/ 0 w 88645"/>
                <a:gd name="connsiteY2" fmla="*/ 0 h 88633"/>
                <a:gd name="connsiteX3" fmla="*/ 88645 w 88645"/>
                <a:gd name="connsiteY3" fmla="*/ 0 h 88633"/>
                <a:gd name="connsiteX4" fmla="*/ 88645 w 88645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33">
                  <a:moveTo>
                    <a:pt x="88645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33"/>
                  </a:lnTo>
                </a:path>
              </a:pathLst>
            </a:custGeom>
            <a:solidFill>
              <a:srgbClr val="E95D0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Freeform 3"/>
            <p:cNvSpPr/>
            <p:nvPr/>
          </p:nvSpPr>
          <p:spPr>
            <a:xfrm>
              <a:off x="635956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E4117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TextBox 1"/>
          <p:cNvSpPr txBox="1"/>
          <p:nvPr/>
        </p:nvSpPr>
        <p:spPr>
          <a:xfrm>
            <a:off x="543820" y="837062"/>
            <a:ext cx="8093019" cy="47705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tabLst>
                <a:tab pos="520700" algn="l"/>
                <a:tab pos="558800" algn="l"/>
              </a:tabLst>
            </a:pPr>
            <a:r>
              <a:rPr lang="es-ES" altLang="zh-CN" sz="2800" b="1" dirty="0">
                <a:solidFill>
                  <a:srgbClr val="3C5262"/>
                </a:solidFill>
                <a:latin typeface="Montserrat-Bold"/>
                <a:cs typeface="Montserrat-Bold"/>
              </a:rPr>
              <a:t>¿PARA QUÉ SIRVE LA INTEROPERABILIDAD?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3953580" y="1607180"/>
            <a:ext cx="4439918" cy="250837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s-ES" sz="1600" b="1" dirty="0">
                <a:solidFill>
                  <a:srgbClr val="4F4F4F"/>
                </a:solidFill>
                <a:cs typeface="Calibri"/>
              </a:rPr>
              <a:t>La cooperación entre las AA.PP. es esencial para garantizar a los ciudadanos su derecho a relacionarse con ellas por medios electrónicos. </a:t>
            </a:r>
          </a:p>
          <a:p>
            <a:endParaRPr lang="es-ES" sz="1600" b="1" dirty="0">
              <a:solidFill>
                <a:srgbClr val="4F4F4F"/>
              </a:solidFill>
              <a:cs typeface="Calibri"/>
            </a:endParaRPr>
          </a:p>
          <a:p>
            <a:r>
              <a:rPr lang="es-ES" sz="1600" dirty="0">
                <a:solidFill>
                  <a:srgbClr val="4F4F4F"/>
                </a:solidFill>
                <a:cs typeface="Calibri"/>
              </a:rPr>
              <a:t>La Administración Electrónica permite a las AA.PP. ofrecer a los ciudadanos y las empresas un servicio eficiente propio de administraciones inteligentes.</a:t>
            </a:r>
          </a:p>
          <a:p>
            <a:endParaRPr lang="es-ES" sz="1600" b="1" dirty="0">
              <a:solidFill>
                <a:srgbClr val="4F4F4F"/>
              </a:solidFill>
              <a:cs typeface="Calibri"/>
            </a:endParaRPr>
          </a:p>
          <a:p>
            <a:r>
              <a:rPr lang="es-ES" sz="1600" b="1" dirty="0">
                <a:solidFill>
                  <a:srgbClr val="4F4F4F"/>
                </a:solidFill>
                <a:cs typeface="Calibri"/>
              </a:rPr>
              <a:t>Ejemplo:  </a:t>
            </a:r>
            <a:br>
              <a:rPr lang="es-ES" sz="1600" b="1" dirty="0">
                <a:solidFill>
                  <a:srgbClr val="4F4F4F"/>
                </a:solidFill>
                <a:cs typeface="Calibri"/>
              </a:rPr>
            </a:br>
            <a:r>
              <a:rPr lang="es-ES" sz="1600" b="1" dirty="0">
                <a:solidFill>
                  <a:srgbClr val="4F4F4F"/>
                </a:solidFill>
                <a:cs typeface="Calibri"/>
              </a:rPr>
              <a:t>SVD (Servicio de Verificación de Documentos)</a:t>
            </a:r>
            <a:endParaRPr lang="es-ES_tradnl" sz="1200" dirty="0">
              <a:solidFill>
                <a:srgbClr val="4F4F4F"/>
              </a:solidFill>
              <a:latin typeface="Calibri"/>
              <a:cs typeface="Calibri"/>
            </a:endParaRPr>
          </a:p>
        </p:txBody>
      </p:sp>
      <p:pic>
        <p:nvPicPr>
          <p:cNvPr id="35" name="Imagen 34" descr="logo-solo (1)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5" y="312878"/>
            <a:ext cx="1175466" cy="226387"/>
          </a:xfrm>
          <a:prstGeom prst="rect">
            <a:avLst/>
          </a:prstGeom>
        </p:spPr>
      </p:pic>
      <p:sp>
        <p:nvSpPr>
          <p:cNvPr id="37" name="Marcador de número de diapositiva 52"/>
          <p:cNvSpPr>
            <a:spLocks noGrp="1"/>
          </p:cNvSpPr>
          <p:nvPr>
            <p:ph type="sldNum" sz="quarter" idx="12"/>
          </p:nvPr>
        </p:nvSpPr>
        <p:spPr>
          <a:xfrm>
            <a:off x="275453" y="4609389"/>
            <a:ext cx="291816" cy="365125"/>
          </a:xfrm>
        </p:spPr>
        <p:txBody>
          <a:bodyPr/>
          <a:lstStyle/>
          <a:p>
            <a:pPr algn="l"/>
            <a:fld id="{70B8C0A9-6C2F-4A4C-9FDB-F775D34D6E63}" type="slidenum">
              <a:rPr lang="es-ES" smtClean="0"/>
              <a:pPr algn="l"/>
              <a:t>3</a:t>
            </a:fld>
            <a:endParaRPr lang="es-ES" dirty="0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600" y="181915"/>
            <a:ext cx="1058334" cy="463413"/>
          </a:xfrm>
          <a:prstGeom prst="rect">
            <a:avLst/>
          </a:prstGeom>
        </p:spPr>
      </p:pic>
      <p:grpSp>
        <p:nvGrpSpPr>
          <p:cNvPr id="41" name="Agrupar 40"/>
          <p:cNvGrpSpPr/>
          <p:nvPr/>
        </p:nvGrpSpPr>
        <p:grpSpPr>
          <a:xfrm>
            <a:off x="3494712" y="2628728"/>
            <a:ext cx="232265" cy="220006"/>
            <a:chOff x="547310" y="3836391"/>
            <a:chExt cx="354596" cy="354609"/>
          </a:xfrm>
        </p:grpSpPr>
        <p:sp>
          <p:nvSpPr>
            <p:cNvPr id="42" name="Freeform 3"/>
            <p:cNvSpPr/>
            <p:nvPr/>
          </p:nvSpPr>
          <p:spPr>
            <a:xfrm>
              <a:off x="813248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FFD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Freeform 3"/>
            <p:cNvSpPr/>
            <p:nvPr/>
          </p:nvSpPr>
          <p:spPr>
            <a:xfrm>
              <a:off x="813248" y="3925024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97BF0D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Freeform 3"/>
            <p:cNvSpPr/>
            <p:nvPr/>
          </p:nvSpPr>
          <p:spPr>
            <a:xfrm>
              <a:off x="813248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38A9DC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Freeform 3"/>
            <p:cNvSpPr/>
            <p:nvPr/>
          </p:nvSpPr>
          <p:spPr>
            <a:xfrm>
              <a:off x="724614" y="3925024"/>
              <a:ext cx="88645" cy="88671"/>
            </a:xfrm>
            <a:custGeom>
              <a:avLst/>
              <a:gdLst>
                <a:gd name="connsiteX0" fmla="*/ 88645 w 88645"/>
                <a:gd name="connsiteY0" fmla="*/ 88671 h 88671"/>
                <a:gd name="connsiteX1" fmla="*/ 0 w 88645"/>
                <a:gd name="connsiteY1" fmla="*/ 88671 h 88671"/>
                <a:gd name="connsiteX2" fmla="*/ 0 w 88645"/>
                <a:gd name="connsiteY2" fmla="*/ 0 h 88671"/>
                <a:gd name="connsiteX3" fmla="*/ 88645 w 88645"/>
                <a:gd name="connsiteY3" fmla="*/ 0 h 88671"/>
                <a:gd name="connsiteX4" fmla="*/ 88645 w 88645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71">
                  <a:moveTo>
                    <a:pt x="88645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71"/>
                  </a:lnTo>
                </a:path>
              </a:pathLst>
            </a:custGeom>
            <a:solidFill>
              <a:srgbClr val="93107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Freeform 3"/>
            <p:cNvSpPr/>
            <p:nvPr/>
          </p:nvSpPr>
          <p:spPr>
            <a:xfrm>
              <a:off x="635956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803589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Freeform 3"/>
            <p:cNvSpPr/>
            <p:nvPr/>
          </p:nvSpPr>
          <p:spPr>
            <a:xfrm>
              <a:off x="547310" y="4102342"/>
              <a:ext cx="88645" cy="88658"/>
            </a:xfrm>
            <a:custGeom>
              <a:avLst/>
              <a:gdLst>
                <a:gd name="connsiteX0" fmla="*/ 88645 w 88645"/>
                <a:gd name="connsiteY0" fmla="*/ 88658 h 88658"/>
                <a:gd name="connsiteX1" fmla="*/ 0 w 88645"/>
                <a:gd name="connsiteY1" fmla="*/ 88658 h 88658"/>
                <a:gd name="connsiteX2" fmla="*/ 0 w 88645"/>
                <a:gd name="connsiteY2" fmla="*/ 0 h 88658"/>
                <a:gd name="connsiteX3" fmla="*/ 88645 w 88645"/>
                <a:gd name="connsiteY3" fmla="*/ 0 h 88658"/>
                <a:gd name="connsiteX4" fmla="*/ 88645 w 88645"/>
                <a:gd name="connsiteY4" fmla="*/ 88658 h 886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58">
                  <a:moveTo>
                    <a:pt x="88645" y="88658"/>
                  </a:moveTo>
                  <a:lnTo>
                    <a:pt x="0" y="88658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58"/>
                  </a:lnTo>
                </a:path>
              </a:pathLst>
            </a:custGeom>
            <a:solidFill>
              <a:srgbClr val="0A72B5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Freeform 3"/>
            <p:cNvSpPr/>
            <p:nvPr/>
          </p:nvSpPr>
          <p:spPr>
            <a:xfrm>
              <a:off x="724614" y="3836391"/>
              <a:ext cx="88645" cy="88633"/>
            </a:xfrm>
            <a:custGeom>
              <a:avLst/>
              <a:gdLst>
                <a:gd name="connsiteX0" fmla="*/ 88645 w 88645"/>
                <a:gd name="connsiteY0" fmla="*/ 88633 h 88633"/>
                <a:gd name="connsiteX1" fmla="*/ 0 w 88645"/>
                <a:gd name="connsiteY1" fmla="*/ 88633 h 88633"/>
                <a:gd name="connsiteX2" fmla="*/ 0 w 88645"/>
                <a:gd name="connsiteY2" fmla="*/ 0 h 88633"/>
                <a:gd name="connsiteX3" fmla="*/ 88645 w 88645"/>
                <a:gd name="connsiteY3" fmla="*/ 0 h 88633"/>
                <a:gd name="connsiteX4" fmla="*/ 88645 w 88645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33">
                  <a:moveTo>
                    <a:pt x="88645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33"/>
                  </a:lnTo>
                </a:path>
              </a:pathLst>
            </a:custGeom>
            <a:solidFill>
              <a:srgbClr val="E95D0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Freeform 3"/>
            <p:cNvSpPr/>
            <p:nvPr/>
          </p:nvSpPr>
          <p:spPr>
            <a:xfrm>
              <a:off x="635956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E4117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0" name="Agrupar 49"/>
          <p:cNvGrpSpPr/>
          <p:nvPr/>
        </p:nvGrpSpPr>
        <p:grpSpPr>
          <a:xfrm>
            <a:off x="3516360" y="3634441"/>
            <a:ext cx="232265" cy="220006"/>
            <a:chOff x="547310" y="3836391"/>
            <a:chExt cx="354596" cy="354609"/>
          </a:xfrm>
        </p:grpSpPr>
        <p:sp>
          <p:nvSpPr>
            <p:cNvPr id="51" name="Freeform 3"/>
            <p:cNvSpPr/>
            <p:nvPr/>
          </p:nvSpPr>
          <p:spPr>
            <a:xfrm>
              <a:off x="813248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FFD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Freeform 3"/>
            <p:cNvSpPr/>
            <p:nvPr/>
          </p:nvSpPr>
          <p:spPr>
            <a:xfrm>
              <a:off x="813248" y="3925024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97BF0D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Freeform 3"/>
            <p:cNvSpPr/>
            <p:nvPr/>
          </p:nvSpPr>
          <p:spPr>
            <a:xfrm>
              <a:off x="813248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38A9DC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Freeform 3"/>
            <p:cNvSpPr/>
            <p:nvPr/>
          </p:nvSpPr>
          <p:spPr>
            <a:xfrm>
              <a:off x="724614" y="3925024"/>
              <a:ext cx="88645" cy="88671"/>
            </a:xfrm>
            <a:custGeom>
              <a:avLst/>
              <a:gdLst>
                <a:gd name="connsiteX0" fmla="*/ 88645 w 88645"/>
                <a:gd name="connsiteY0" fmla="*/ 88671 h 88671"/>
                <a:gd name="connsiteX1" fmla="*/ 0 w 88645"/>
                <a:gd name="connsiteY1" fmla="*/ 88671 h 88671"/>
                <a:gd name="connsiteX2" fmla="*/ 0 w 88645"/>
                <a:gd name="connsiteY2" fmla="*/ 0 h 88671"/>
                <a:gd name="connsiteX3" fmla="*/ 88645 w 88645"/>
                <a:gd name="connsiteY3" fmla="*/ 0 h 88671"/>
                <a:gd name="connsiteX4" fmla="*/ 88645 w 88645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71">
                  <a:moveTo>
                    <a:pt x="88645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71"/>
                  </a:lnTo>
                </a:path>
              </a:pathLst>
            </a:custGeom>
            <a:solidFill>
              <a:srgbClr val="93107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Freeform 3"/>
            <p:cNvSpPr/>
            <p:nvPr/>
          </p:nvSpPr>
          <p:spPr>
            <a:xfrm>
              <a:off x="635956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803589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Freeform 3"/>
            <p:cNvSpPr/>
            <p:nvPr/>
          </p:nvSpPr>
          <p:spPr>
            <a:xfrm>
              <a:off x="547310" y="4102342"/>
              <a:ext cx="88645" cy="88658"/>
            </a:xfrm>
            <a:custGeom>
              <a:avLst/>
              <a:gdLst>
                <a:gd name="connsiteX0" fmla="*/ 88645 w 88645"/>
                <a:gd name="connsiteY0" fmla="*/ 88658 h 88658"/>
                <a:gd name="connsiteX1" fmla="*/ 0 w 88645"/>
                <a:gd name="connsiteY1" fmla="*/ 88658 h 88658"/>
                <a:gd name="connsiteX2" fmla="*/ 0 w 88645"/>
                <a:gd name="connsiteY2" fmla="*/ 0 h 88658"/>
                <a:gd name="connsiteX3" fmla="*/ 88645 w 88645"/>
                <a:gd name="connsiteY3" fmla="*/ 0 h 88658"/>
                <a:gd name="connsiteX4" fmla="*/ 88645 w 88645"/>
                <a:gd name="connsiteY4" fmla="*/ 88658 h 886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58">
                  <a:moveTo>
                    <a:pt x="88645" y="88658"/>
                  </a:moveTo>
                  <a:lnTo>
                    <a:pt x="0" y="88658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58"/>
                  </a:lnTo>
                </a:path>
              </a:pathLst>
            </a:custGeom>
            <a:solidFill>
              <a:srgbClr val="0A72B5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Freeform 3"/>
            <p:cNvSpPr/>
            <p:nvPr/>
          </p:nvSpPr>
          <p:spPr>
            <a:xfrm>
              <a:off x="724614" y="3836391"/>
              <a:ext cx="88645" cy="88633"/>
            </a:xfrm>
            <a:custGeom>
              <a:avLst/>
              <a:gdLst>
                <a:gd name="connsiteX0" fmla="*/ 88645 w 88645"/>
                <a:gd name="connsiteY0" fmla="*/ 88633 h 88633"/>
                <a:gd name="connsiteX1" fmla="*/ 0 w 88645"/>
                <a:gd name="connsiteY1" fmla="*/ 88633 h 88633"/>
                <a:gd name="connsiteX2" fmla="*/ 0 w 88645"/>
                <a:gd name="connsiteY2" fmla="*/ 0 h 88633"/>
                <a:gd name="connsiteX3" fmla="*/ 88645 w 88645"/>
                <a:gd name="connsiteY3" fmla="*/ 0 h 88633"/>
                <a:gd name="connsiteX4" fmla="*/ 88645 w 88645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33">
                  <a:moveTo>
                    <a:pt x="88645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33"/>
                  </a:lnTo>
                </a:path>
              </a:pathLst>
            </a:custGeom>
            <a:solidFill>
              <a:srgbClr val="E95D0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Freeform 3"/>
            <p:cNvSpPr/>
            <p:nvPr/>
          </p:nvSpPr>
          <p:spPr>
            <a:xfrm>
              <a:off x="635956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E4117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Imagen 1" descr="pae-1295004724296124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580" y="3580094"/>
            <a:ext cx="701584" cy="502164"/>
          </a:xfrm>
          <a:prstGeom prst="rect">
            <a:avLst/>
          </a:prstGeom>
        </p:spPr>
      </p:pic>
      <p:sp>
        <p:nvSpPr>
          <p:cNvPr id="38" name="TextBox 1"/>
          <p:cNvSpPr txBox="1"/>
          <p:nvPr/>
        </p:nvSpPr>
        <p:spPr>
          <a:xfrm>
            <a:off x="619467" y="4711905"/>
            <a:ext cx="2570365" cy="21544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/>
            </a:pPr>
            <a:r>
              <a:rPr lang="is-I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XIV JORNADA ADMÓN ALMERIENSE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Montserrat-Bold"/>
              <a:cs typeface="Montserrat-Bold"/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183" y="1231348"/>
            <a:ext cx="2991222" cy="312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22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ald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" y="4359199"/>
            <a:ext cx="4031693" cy="784301"/>
          </a:xfrm>
          <a:prstGeom prst="rect">
            <a:avLst/>
          </a:prstGeom>
        </p:spPr>
      </p:pic>
      <p:sp>
        <p:nvSpPr>
          <p:cNvPr id="15" name="TextBox 1"/>
          <p:cNvSpPr txBox="1"/>
          <p:nvPr/>
        </p:nvSpPr>
        <p:spPr>
          <a:xfrm>
            <a:off x="567269" y="824504"/>
            <a:ext cx="8212665" cy="83099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>
                <a:tab pos="520700" algn="l"/>
                <a:tab pos="558800" algn="l"/>
              </a:tabLst>
            </a:pPr>
            <a:r>
              <a:rPr lang="es-ES" altLang="zh-CN" sz="2800" b="1" dirty="0">
                <a:solidFill>
                  <a:srgbClr val="3C5262"/>
                </a:solidFill>
                <a:latin typeface="Montserrat-Bold"/>
                <a:cs typeface="Montserrat-Bold"/>
              </a:rPr>
              <a:t>PLATAFORMA DE INTERMEDIACIÓN</a:t>
            </a:r>
            <a:br>
              <a:rPr lang="es-ES" altLang="zh-CN" sz="3000" b="1" dirty="0">
                <a:solidFill>
                  <a:srgbClr val="3C5262"/>
                </a:solidFill>
                <a:latin typeface="Montserrat-Bold"/>
                <a:cs typeface="Montserrat-Bold"/>
              </a:rPr>
            </a:br>
            <a:r>
              <a:rPr lang="es-ES" altLang="zh-CN" sz="2300" dirty="0">
                <a:solidFill>
                  <a:srgbClr val="1984BC"/>
                </a:solidFill>
                <a:latin typeface="Montserrat-Bold"/>
                <a:cs typeface="Montserrat-Bold"/>
              </a:rPr>
              <a:t>Servicios</a:t>
            </a:r>
          </a:p>
        </p:txBody>
      </p:sp>
      <p:pic>
        <p:nvPicPr>
          <p:cNvPr id="35" name="Imagen 34" descr="logo-solo (1)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5" y="312878"/>
            <a:ext cx="1175466" cy="226387"/>
          </a:xfrm>
          <a:prstGeom prst="rect">
            <a:avLst/>
          </a:prstGeom>
        </p:spPr>
      </p:pic>
      <p:sp>
        <p:nvSpPr>
          <p:cNvPr id="37" name="Marcador de número de diapositiva 52"/>
          <p:cNvSpPr>
            <a:spLocks noGrp="1"/>
          </p:cNvSpPr>
          <p:nvPr>
            <p:ph type="sldNum" sz="quarter" idx="12"/>
          </p:nvPr>
        </p:nvSpPr>
        <p:spPr>
          <a:xfrm>
            <a:off x="275453" y="4609389"/>
            <a:ext cx="291816" cy="365125"/>
          </a:xfrm>
        </p:spPr>
        <p:txBody>
          <a:bodyPr/>
          <a:lstStyle/>
          <a:p>
            <a:pPr algn="l"/>
            <a:fld id="{70B8C0A9-6C2F-4A4C-9FDB-F775D34D6E63}" type="slidenum">
              <a:rPr lang="es-ES" smtClean="0"/>
              <a:pPr algn="l"/>
              <a:t>4</a:t>
            </a:fld>
            <a:endParaRPr lang="es-ES" dirty="0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600" y="181915"/>
            <a:ext cx="1058334" cy="463413"/>
          </a:xfrm>
          <a:prstGeom prst="rect">
            <a:avLst/>
          </a:prstGeom>
        </p:spPr>
      </p:pic>
      <p:pic>
        <p:nvPicPr>
          <p:cNvPr id="11" name="Imagen 10" descr="video1 play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42" y="1839482"/>
            <a:ext cx="4349249" cy="2442922"/>
          </a:xfrm>
          <a:prstGeom prst="rect">
            <a:avLst/>
          </a:prstGeom>
        </p:spPr>
      </p:pic>
      <p:sp>
        <p:nvSpPr>
          <p:cNvPr id="12" name="TextBox 1"/>
          <p:cNvSpPr txBox="1"/>
          <p:nvPr/>
        </p:nvSpPr>
        <p:spPr>
          <a:xfrm>
            <a:off x="619467" y="4711905"/>
            <a:ext cx="2570365" cy="21544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/>
            </a:pPr>
            <a:r>
              <a:rPr lang="is-I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XIV JORNADA ADMÓN ALMERIENSE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1426954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fragmento prime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7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lechas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93" y="2170735"/>
            <a:ext cx="1726855" cy="1526623"/>
          </a:xfrm>
          <a:prstGeom prst="rect">
            <a:avLst/>
          </a:prstGeom>
        </p:spPr>
      </p:pic>
      <p:pic>
        <p:nvPicPr>
          <p:cNvPr id="19" name="Imagen 18" descr="logos entidad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011" y="2282338"/>
            <a:ext cx="1127136" cy="1871779"/>
          </a:xfrm>
          <a:prstGeom prst="rect">
            <a:avLst/>
          </a:prstGeom>
        </p:spPr>
      </p:pic>
      <p:pic>
        <p:nvPicPr>
          <p:cNvPr id="4" name="Imagen 3" descr="fald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" y="4359199"/>
            <a:ext cx="4031693" cy="784301"/>
          </a:xfrm>
          <a:prstGeom prst="rect">
            <a:avLst/>
          </a:prstGeom>
        </p:spPr>
      </p:pic>
      <p:sp>
        <p:nvSpPr>
          <p:cNvPr id="15" name="TextBox 1"/>
          <p:cNvSpPr txBox="1"/>
          <p:nvPr/>
        </p:nvSpPr>
        <p:spPr>
          <a:xfrm>
            <a:off x="612115" y="723726"/>
            <a:ext cx="4135713" cy="47705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>
                <a:tab pos="520700" algn="l"/>
                <a:tab pos="558800" algn="l"/>
              </a:tabLst>
            </a:pPr>
            <a:r>
              <a:rPr lang="en-US" altLang="zh-CN" sz="2800" b="1" dirty="0">
                <a:solidFill>
                  <a:srgbClr val="3C5262"/>
                </a:solidFill>
                <a:latin typeface="Montserrat-Bold"/>
                <a:cs typeface="Montserrat-Bold"/>
              </a:rPr>
              <a:t>¿CÓMO FUNCIONA?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779888" y="1497933"/>
            <a:ext cx="1278706" cy="29238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s-ES_tradnl" sz="1600" b="1" dirty="0" err="1">
                <a:solidFill>
                  <a:srgbClr val="4F4F4F"/>
                </a:solidFill>
                <a:latin typeface="Calibri"/>
                <a:cs typeface="Calibri"/>
              </a:rPr>
              <a:t>Requiriente</a:t>
            </a:r>
            <a:endParaRPr lang="es-ES_tradnl" sz="1600" dirty="0">
              <a:solidFill>
                <a:srgbClr val="4F4F4F"/>
              </a:solidFill>
              <a:latin typeface="Calibri"/>
              <a:cs typeface="Calibri"/>
            </a:endParaRPr>
          </a:p>
        </p:txBody>
      </p:sp>
      <p:pic>
        <p:nvPicPr>
          <p:cNvPr id="35" name="Imagen 34" descr="logo-solo (1)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5" y="312878"/>
            <a:ext cx="1175466" cy="226387"/>
          </a:xfrm>
          <a:prstGeom prst="rect">
            <a:avLst/>
          </a:prstGeom>
        </p:spPr>
      </p:pic>
      <p:sp>
        <p:nvSpPr>
          <p:cNvPr id="37" name="Marcador de número de diapositiva 52"/>
          <p:cNvSpPr>
            <a:spLocks noGrp="1"/>
          </p:cNvSpPr>
          <p:nvPr>
            <p:ph type="sldNum" sz="quarter" idx="12"/>
          </p:nvPr>
        </p:nvSpPr>
        <p:spPr>
          <a:xfrm>
            <a:off x="275453" y="4609389"/>
            <a:ext cx="291816" cy="365125"/>
          </a:xfrm>
        </p:spPr>
        <p:txBody>
          <a:bodyPr/>
          <a:lstStyle/>
          <a:p>
            <a:pPr algn="l"/>
            <a:fld id="{70B8C0A9-6C2F-4A4C-9FDB-F775D34D6E63}" type="slidenum">
              <a:rPr lang="es-ES" smtClean="0"/>
              <a:pPr algn="l"/>
              <a:t>6</a:t>
            </a:fld>
            <a:endParaRPr lang="es-ES" dirty="0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1600" y="181915"/>
            <a:ext cx="1058334" cy="463413"/>
          </a:xfrm>
          <a:prstGeom prst="rect">
            <a:avLst/>
          </a:prstGeom>
        </p:spPr>
      </p:pic>
      <p:sp>
        <p:nvSpPr>
          <p:cNvPr id="39" name="TextBox 1"/>
          <p:cNvSpPr txBox="1"/>
          <p:nvPr/>
        </p:nvSpPr>
        <p:spPr>
          <a:xfrm>
            <a:off x="4527567" y="1483196"/>
            <a:ext cx="1293523" cy="53860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es-ES_tradnl" sz="1600" b="1" dirty="0">
                <a:solidFill>
                  <a:srgbClr val="4F4F4F"/>
                </a:solidFill>
                <a:latin typeface="Calibri"/>
                <a:cs typeface="Calibri"/>
              </a:rPr>
              <a:t>Plataforma de Intermediación</a:t>
            </a:r>
            <a:endParaRPr lang="es-ES_tradnl" sz="1600" dirty="0">
              <a:solidFill>
                <a:srgbClr val="4F4F4F"/>
              </a:solidFill>
              <a:latin typeface="Calibri"/>
              <a:cs typeface="Calibri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274127046"/>
              </p:ext>
            </p:extLst>
          </p:nvPr>
        </p:nvGraphicFramePr>
        <p:xfrm>
          <a:off x="3966080" y="2209057"/>
          <a:ext cx="2340077" cy="1933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1" name="TextBox 1"/>
          <p:cNvSpPr txBox="1"/>
          <p:nvPr/>
        </p:nvSpPr>
        <p:spPr>
          <a:xfrm>
            <a:off x="7101320" y="1461166"/>
            <a:ext cx="1293191" cy="53860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es-ES_tradnl" sz="1600" b="1" dirty="0">
                <a:solidFill>
                  <a:srgbClr val="4F4F4F"/>
                </a:solidFill>
                <a:latin typeface="Calibri"/>
                <a:cs typeface="Calibri"/>
              </a:rPr>
              <a:t>Organismos cedentes</a:t>
            </a:r>
            <a:endParaRPr lang="es-ES_tradnl" sz="1600" dirty="0">
              <a:solidFill>
                <a:srgbClr val="4F4F4F"/>
              </a:solidFill>
              <a:latin typeface="Calibri"/>
              <a:cs typeface="Calibri"/>
            </a:endParaRPr>
          </a:p>
        </p:txBody>
      </p:sp>
      <p:pic>
        <p:nvPicPr>
          <p:cNvPr id="7" name="Imagen 6" descr="flechas 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170" y="2672715"/>
            <a:ext cx="990690" cy="854979"/>
          </a:xfrm>
          <a:prstGeom prst="rect">
            <a:avLst/>
          </a:prstGeom>
        </p:spPr>
      </p:pic>
      <p:sp>
        <p:nvSpPr>
          <p:cNvPr id="22" name="TextBox 1"/>
          <p:cNvSpPr txBox="1"/>
          <p:nvPr/>
        </p:nvSpPr>
        <p:spPr>
          <a:xfrm>
            <a:off x="2066935" y="2435630"/>
            <a:ext cx="1595464" cy="29238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Petición SCSPv3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2140773" y="3159211"/>
            <a:ext cx="1595464" cy="29238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Respuesta SCSPv3</a:t>
            </a:r>
          </a:p>
        </p:txBody>
      </p:sp>
      <p:sp>
        <p:nvSpPr>
          <p:cNvPr id="25" name="TextBox 1"/>
          <p:cNvSpPr txBox="1"/>
          <p:nvPr/>
        </p:nvSpPr>
        <p:spPr>
          <a:xfrm>
            <a:off x="619467" y="4711905"/>
            <a:ext cx="2570365" cy="21544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/>
            </a:pPr>
            <a:r>
              <a:rPr lang="is-I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XIV JORNADA ADMÓN ALMERIENSE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Montserrat-Bold"/>
              <a:cs typeface="Montserrat-Bold"/>
            </a:endParaRPr>
          </a:p>
        </p:txBody>
      </p:sp>
      <p:pic>
        <p:nvPicPr>
          <p:cNvPr id="3" name="Imagen 2" descr="EL AYUNTAMIENTO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3635" y="2163569"/>
            <a:ext cx="1364125" cy="13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15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ald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" y="4359199"/>
            <a:ext cx="4031693" cy="784301"/>
          </a:xfrm>
          <a:prstGeom prst="rect">
            <a:avLst/>
          </a:prstGeom>
        </p:spPr>
      </p:pic>
      <p:sp>
        <p:nvSpPr>
          <p:cNvPr id="15" name="TextBox 1"/>
          <p:cNvSpPr txBox="1"/>
          <p:nvPr/>
        </p:nvSpPr>
        <p:spPr>
          <a:xfrm>
            <a:off x="619331" y="377542"/>
            <a:ext cx="6646707" cy="88742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200"/>
              </a:lnSpc>
              <a:tabLst>
                <a:tab pos="520700" algn="l"/>
                <a:tab pos="558800" algn="l"/>
              </a:tabLst>
            </a:pPr>
            <a:r>
              <a:rPr lang="en-US" altLang="zh-CN" sz="2800" b="1" dirty="0">
                <a:solidFill>
                  <a:srgbClr val="3C5262"/>
                </a:solidFill>
                <a:latin typeface="Montserrat-Bold"/>
                <a:cs typeface="Montserrat-Bold"/>
              </a:rPr>
              <a:t>¿CÓMO ACCEDEMOS A LOS DATOS?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4236344" y="1671930"/>
            <a:ext cx="4581150" cy="250837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s-ES" sz="1600" b="1" dirty="0"/>
              <a:t>Recubrimiento SCSP_WS: </a:t>
            </a:r>
            <a:r>
              <a:rPr lang="es-ES" sz="1600" dirty="0"/>
              <a:t>Aplicación que ofrece un servicio web simplificado, delega funcionalidades comunes en las librerías SCSPv3</a:t>
            </a:r>
            <a:endParaRPr lang="es-ES" sz="1600" b="1" dirty="0"/>
          </a:p>
          <a:p>
            <a:br>
              <a:rPr lang="es-ES" sz="1600" b="1" dirty="0"/>
            </a:br>
            <a:r>
              <a:rPr lang="es-ES" sz="1600" b="1" dirty="0"/>
              <a:t>Librerías SCSPv3 JAVA y .NET </a:t>
            </a:r>
            <a:r>
              <a:rPr lang="es-ES" sz="1600" dirty="0"/>
              <a:t>Suite de Productos que complementan las librerías SCSP: </a:t>
            </a:r>
          </a:p>
          <a:p>
            <a:endParaRPr lang="es-ES" sz="1600" dirty="0"/>
          </a:p>
          <a:p>
            <a:r>
              <a:rPr lang="es-ES" sz="1600" b="1" dirty="0"/>
              <a:t>Cliente SCSPv3</a:t>
            </a:r>
            <a:r>
              <a:rPr lang="es-ES" sz="1600" dirty="0"/>
              <a:t>: Aplicación WEB Java que permite hacer consultar todos los datos ofrecidos a través de la Plataforma de Intermediación</a:t>
            </a:r>
          </a:p>
        </p:txBody>
      </p:sp>
      <p:pic>
        <p:nvPicPr>
          <p:cNvPr id="35" name="Imagen 34" descr="logo-solo (1)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5" y="312878"/>
            <a:ext cx="1175466" cy="226387"/>
          </a:xfrm>
          <a:prstGeom prst="rect">
            <a:avLst/>
          </a:prstGeom>
        </p:spPr>
      </p:pic>
      <p:sp>
        <p:nvSpPr>
          <p:cNvPr id="37" name="Marcador de número de diapositiva 52"/>
          <p:cNvSpPr>
            <a:spLocks noGrp="1"/>
          </p:cNvSpPr>
          <p:nvPr>
            <p:ph type="sldNum" sz="quarter" idx="12"/>
          </p:nvPr>
        </p:nvSpPr>
        <p:spPr>
          <a:xfrm>
            <a:off x="275453" y="4609389"/>
            <a:ext cx="291816" cy="365125"/>
          </a:xfrm>
        </p:spPr>
        <p:txBody>
          <a:bodyPr/>
          <a:lstStyle/>
          <a:p>
            <a:pPr algn="l"/>
            <a:fld id="{70B8C0A9-6C2F-4A4C-9FDB-F775D34D6E63}" type="slidenum">
              <a:rPr lang="es-ES" smtClean="0"/>
              <a:pPr algn="l"/>
              <a:t>7</a:t>
            </a:fld>
            <a:endParaRPr lang="es-ES" dirty="0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600" y="181915"/>
            <a:ext cx="1058334" cy="463413"/>
          </a:xfrm>
          <a:prstGeom prst="rect">
            <a:avLst/>
          </a:prstGeom>
        </p:spPr>
      </p:pic>
      <p:pic>
        <p:nvPicPr>
          <p:cNvPr id="2" name="Imagen 1" descr="con servidor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2" y="1313388"/>
            <a:ext cx="2871287" cy="3069710"/>
          </a:xfrm>
          <a:prstGeom prst="rect">
            <a:avLst/>
          </a:prstGeom>
        </p:spPr>
      </p:pic>
      <p:grpSp>
        <p:nvGrpSpPr>
          <p:cNvPr id="12" name="Agrupar 11"/>
          <p:cNvGrpSpPr/>
          <p:nvPr/>
        </p:nvGrpSpPr>
        <p:grpSpPr>
          <a:xfrm>
            <a:off x="3891571" y="1727511"/>
            <a:ext cx="232265" cy="220006"/>
            <a:chOff x="547310" y="3836391"/>
            <a:chExt cx="354596" cy="354609"/>
          </a:xfrm>
        </p:grpSpPr>
        <p:sp>
          <p:nvSpPr>
            <p:cNvPr id="13" name="Freeform 3"/>
            <p:cNvSpPr/>
            <p:nvPr/>
          </p:nvSpPr>
          <p:spPr>
            <a:xfrm>
              <a:off x="813248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FFD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Freeform 3"/>
            <p:cNvSpPr/>
            <p:nvPr/>
          </p:nvSpPr>
          <p:spPr>
            <a:xfrm>
              <a:off x="813248" y="3925024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97BF0D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3"/>
            <p:cNvSpPr/>
            <p:nvPr/>
          </p:nvSpPr>
          <p:spPr>
            <a:xfrm>
              <a:off x="813248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38A9DC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Freeform 3"/>
            <p:cNvSpPr/>
            <p:nvPr/>
          </p:nvSpPr>
          <p:spPr>
            <a:xfrm>
              <a:off x="724614" y="3925024"/>
              <a:ext cx="88645" cy="88671"/>
            </a:xfrm>
            <a:custGeom>
              <a:avLst/>
              <a:gdLst>
                <a:gd name="connsiteX0" fmla="*/ 88645 w 88645"/>
                <a:gd name="connsiteY0" fmla="*/ 88671 h 88671"/>
                <a:gd name="connsiteX1" fmla="*/ 0 w 88645"/>
                <a:gd name="connsiteY1" fmla="*/ 88671 h 88671"/>
                <a:gd name="connsiteX2" fmla="*/ 0 w 88645"/>
                <a:gd name="connsiteY2" fmla="*/ 0 h 88671"/>
                <a:gd name="connsiteX3" fmla="*/ 88645 w 88645"/>
                <a:gd name="connsiteY3" fmla="*/ 0 h 88671"/>
                <a:gd name="connsiteX4" fmla="*/ 88645 w 88645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71">
                  <a:moveTo>
                    <a:pt x="88645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71"/>
                  </a:lnTo>
                </a:path>
              </a:pathLst>
            </a:custGeom>
            <a:solidFill>
              <a:srgbClr val="93107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Freeform 3"/>
            <p:cNvSpPr/>
            <p:nvPr/>
          </p:nvSpPr>
          <p:spPr>
            <a:xfrm>
              <a:off x="635956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803589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Freeform 3"/>
            <p:cNvSpPr/>
            <p:nvPr/>
          </p:nvSpPr>
          <p:spPr>
            <a:xfrm>
              <a:off x="547310" y="4102342"/>
              <a:ext cx="88645" cy="88658"/>
            </a:xfrm>
            <a:custGeom>
              <a:avLst/>
              <a:gdLst>
                <a:gd name="connsiteX0" fmla="*/ 88645 w 88645"/>
                <a:gd name="connsiteY0" fmla="*/ 88658 h 88658"/>
                <a:gd name="connsiteX1" fmla="*/ 0 w 88645"/>
                <a:gd name="connsiteY1" fmla="*/ 88658 h 88658"/>
                <a:gd name="connsiteX2" fmla="*/ 0 w 88645"/>
                <a:gd name="connsiteY2" fmla="*/ 0 h 88658"/>
                <a:gd name="connsiteX3" fmla="*/ 88645 w 88645"/>
                <a:gd name="connsiteY3" fmla="*/ 0 h 88658"/>
                <a:gd name="connsiteX4" fmla="*/ 88645 w 88645"/>
                <a:gd name="connsiteY4" fmla="*/ 88658 h 886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58">
                  <a:moveTo>
                    <a:pt x="88645" y="88658"/>
                  </a:moveTo>
                  <a:lnTo>
                    <a:pt x="0" y="88658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58"/>
                  </a:lnTo>
                </a:path>
              </a:pathLst>
            </a:custGeom>
            <a:solidFill>
              <a:srgbClr val="0A72B5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Freeform 3"/>
            <p:cNvSpPr/>
            <p:nvPr/>
          </p:nvSpPr>
          <p:spPr>
            <a:xfrm>
              <a:off x="724614" y="3836391"/>
              <a:ext cx="88645" cy="88633"/>
            </a:xfrm>
            <a:custGeom>
              <a:avLst/>
              <a:gdLst>
                <a:gd name="connsiteX0" fmla="*/ 88645 w 88645"/>
                <a:gd name="connsiteY0" fmla="*/ 88633 h 88633"/>
                <a:gd name="connsiteX1" fmla="*/ 0 w 88645"/>
                <a:gd name="connsiteY1" fmla="*/ 88633 h 88633"/>
                <a:gd name="connsiteX2" fmla="*/ 0 w 88645"/>
                <a:gd name="connsiteY2" fmla="*/ 0 h 88633"/>
                <a:gd name="connsiteX3" fmla="*/ 88645 w 88645"/>
                <a:gd name="connsiteY3" fmla="*/ 0 h 88633"/>
                <a:gd name="connsiteX4" fmla="*/ 88645 w 88645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33">
                  <a:moveTo>
                    <a:pt x="88645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33"/>
                  </a:lnTo>
                </a:path>
              </a:pathLst>
            </a:custGeom>
            <a:solidFill>
              <a:srgbClr val="E95D0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Freeform 3"/>
            <p:cNvSpPr/>
            <p:nvPr/>
          </p:nvSpPr>
          <p:spPr>
            <a:xfrm>
              <a:off x="635956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E4117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Agrupar 22"/>
          <p:cNvGrpSpPr/>
          <p:nvPr/>
        </p:nvGrpSpPr>
        <p:grpSpPr>
          <a:xfrm>
            <a:off x="3891571" y="2687294"/>
            <a:ext cx="232265" cy="220006"/>
            <a:chOff x="547310" y="3836391"/>
            <a:chExt cx="354596" cy="354609"/>
          </a:xfrm>
        </p:grpSpPr>
        <p:sp>
          <p:nvSpPr>
            <p:cNvPr id="24" name="Freeform 3"/>
            <p:cNvSpPr/>
            <p:nvPr/>
          </p:nvSpPr>
          <p:spPr>
            <a:xfrm>
              <a:off x="813248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FFD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Freeform 3"/>
            <p:cNvSpPr/>
            <p:nvPr/>
          </p:nvSpPr>
          <p:spPr>
            <a:xfrm>
              <a:off x="813248" y="3925024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97BF0D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Freeform 3"/>
            <p:cNvSpPr/>
            <p:nvPr/>
          </p:nvSpPr>
          <p:spPr>
            <a:xfrm>
              <a:off x="813248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38A9DC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Freeform 3"/>
            <p:cNvSpPr/>
            <p:nvPr/>
          </p:nvSpPr>
          <p:spPr>
            <a:xfrm>
              <a:off x="724614" y="3925024"/>
              <a:ext cx="88645" cy="88671"/>
            </a:xfrm>
            <a:custGeom>
              <a:avLst/>
              <a:gdLst>
                <a:gd name="connsiteX0" fmla="*/ 88645 w 88645"/>
                <a:gd name="connsiteY0" fmla="*/ 88671 h 88671"/>
                <a:gd name="connsiteX1" fmla="*/ 0 w 88645"/>
                <a:gd name="connsiteY1" fmla="*/ 88671 h 88671"/>
                <a:gd name="connsiteX2" fmla="*/ 0 w 88645"/>
                <a:gd name="connsiteY2" fmla="*/ 0 h 88671"/>
                <a:gd name="connsiteX3" fmla="*/ 88645 w 88645"/>
                <a:gd name="connsiteY3" fmla="*/ 0 h 88671"/>
                <a:gd name="connsiteX4" fmla="*/ 88645 w 88645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71">
                  <a:moveTo>
                    <a:pt x="88645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71"/>
                  </a:lnTo>
                </a:path>
              </a:pathLst>
            </a:custGeom>
            <a:solidFill>
              <a:srgbClr val="93107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Freeform 3"/>
            <p:cNvSpPr/>
            <p:nvPr/>
          </p:nvSpPr>
          <p:spPr>
            <a:xfrm>
              <a:off x="635956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803589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Freeform 3"/>
            <p:cNvSpPr/>
            <p:nvPr/>
          </p:nvSpPr>
          <p:spPr>
            <a:xfrm>
              <a:off x="547310" y="4102342"/>
              <a:ext cx="88645" cy="88658"/>
            </a:xfrm>
            <a:custGeom>
              <a:avLst/>
              <a:gdLst>
                <a:gd name="connsiteX0" fmla="*/ 88645 w 88645"/>
                <a:gd name="connsiteY0" fmla="*/ 88658 h 88658"/>
                <a:gd name="connsiteX1" fmla="*/ 0 w 88645"/>
                <a:gd name="connsiteY1" fmla="*/ 88658 h 88658"/>
                <a:gd name="connsiteX2" fmla="*/ 0 w 88645"/>
                <a:gd name="connsiteY2" fmla="*/ 0 h 88658"/>
                <a:gd name="connsiteX3" fmla="*/ 88645 w 88645"/>
                <a:gd name="connsiteY3" fmla="*/ 0 h 88658"/>
                <a:gd name="connsiteX4" fmla="*/ 88645 w 88645"/>
                <a:gd name="connsiteY4" fmla="*/ 88658 h 886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58">
                  <a:moveTo>
                    <a:pt x="88645" y="88658"/>
                  </a:moveTo>
                  <a:lnTo>
                    <a:pt x="0" y="88658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58"/>
                  </a:lnTo>
                </a:path>
              </a:pathLst>
            </a:custGeom>
            <a:solidFill>
              <a:srgbClr val="0A72B5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Freeform 3"/>
            <p:cNvSpPr/>
            <p:nvPr/>
          </p:nvSpPr>
          <p:spPr>
            <a:xfrm>
              <a:off x="724614" y="3836391"/>
              <a:ext cx="88645" cy="88633"/>
            </a:xfrm>
            <a:custGeom>
              <a:avLst/>
              <a:gdLst>
                <a:gd name="connsiteX0" fmla="*/ 88645 w 88645"/>
                <a:gd name="connsiteY0" fmla="*/ 88633 h 88633"/>
                <a:gd name="connsiteX1" fmla="*/ 0 w 88645"/>
                <a:gd name="connsiteY1" fmla="*/ 88633 h 88633"/>
                <a:gd name="connsiteX2" fmla="*/ 0 w 88645"/>
                <a:gd name="connsiteY2" fmla="*/ 0 h 88633"/>
                <a:gd name="connsiteX3" fmla="*/ 88645 w 88645"/>
                <a:gd name="connsiteY3" fmla="*/ 0 h 88633"/>
                <a:gd name="connsiteX4" fmla="*/ 88645 w 88645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33">
                  <a:moveTo>
                    <a:pt x="88645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33"/>
                  </a:lnTo>
                </a:path>
              </a:pathLst>
            </a:custGeom>
            <a:solidFill>
              <a:srgbClr val="E95D0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Freeform 3"/>
            <p:cNvSpPr/>
            <p:nvPr/>
          </p:nvSpPr>
          <p:spPr>
            <a:xfrm>
              <a:off x="635956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E4117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3891571" y="3437802"/>
            <a:ext cx="232265" cy="220006"/>
            <a:chOff x="547310" y="3836391"/>
            <a:chExt cx="354596" cy="354609"/>
          </a:xfrm>
        </p:grpSpPr>
        <p:sp>
          <p:nvSpPr>
            <p:cNvPr id="33" name="Freeform 3"/>
            <p:cNvSpPr/>
            <p:nvPr/>
          </p:nvSpPr>
          <p:spPr>
            <a:xfrm>
              <a:off x="813248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FFD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Freeform 3"/>
            <p:cNvSpPr/>
            <p:nvPr/>
          </p:nvSpPr>
          <p:spPr>
            <a:xfrm>
              <a:off x="813248" y="3925024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97BF0D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Freeform 3"/>
            <p:cNvSpPr/>
            <p:nvPr/>
          </p:nvSpPr>
          <p:spPr>
            <a:xfrm>
              <a:off x="813248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38A9DC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Freeform 3"/>
            <p:cNvSpPr/>
            <p:nvPr/>
          </p:nvSpPr>
          <p:spPr>
            <a:xfrm>
              <a:off x="724614" y="3925024"/>
              <a:ext cx="88645" cy="88671"/>
            </a:xfrm>
            <a:custGeom>
              <a:avLst/>
              <a:gdLst>
                <a:gd name="connsiteX0" fmla="*/ 88645 w 88645"/>
                <a:gd name="connsiteY0" fmla="*/ 88671 h 88671"/>
                <a:gd name="connsiteX1" fmla="*/ 0 w 88645"/>
                <a:gd name="connsiteY1" fmla="*/ 88671 h 88671"/>
                <a:gd name="connsiteX2" fmla="*/ 0 w 88645"/>
                <a:gd name="connsiteY2" fmla="*/ 0 h 88671"/>
                <a:gd name="connsiteX3" fmla="*/ 88645 w 88645"/>
                <a:gd name="connsiteY3" fmla="*/ 0 h 88671"/>
                <a:gd name="connsiteX4" fmla="*/ 88645 w 88645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71">
                  <a:moveTo>
                    <a:pt x="88645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71"/>
                  </a:lnTo>
                </a:path>
              </a:pathLst>
            </a:custGeom>
            <a:solidFill>
              <a:srgbClr val="93107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Freeform 3"/>
            <p:cNvSpPr/>
            <p:nvPr/>
          </p:nvSpPr>
          <p:spPr>
            <a:xfrm>
              <a:off x="635956" y="4013670"/>
              <a:ext cx="88658" cy="88671"/>
            </a:xfrm>
            <a:custGeom>
              <a:avLst/>
              <a:gdLst>
                <a:gd name="connsiteX0" fmla="*/ 88658 w 88658"/>
                <a:gd name="connsiteY0" fmla="*/ 88671 h 88671"/>
                <a:gd name="connsiteX1" fmla="*/ 0 w 88658"/>
                <a:gd name="connsiteY1" fmla="*/ 88671 h 88671"/>
                <a:gd name="connsiteX2" fmla="*/ 0 w 88658"/>
                <a:gd name="connsiteY2" fmla="*/ 0 h 88671"/>
                <a:gd name="connsiteX3" fmla="*/ 88658 w 88658"/>
                <a:gd name="connsiteY3" fmla="*/ 0 h 88671"/>
                <a:gd name="connsiteX4" fmla="*/ 88658 w 88658"/>
                <a:gd name="connsiteY4" fmla="*/ 88671 h 886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71">
                  <a:moveTo>
                    <a:pt x="88658" y="88671"/>
                  </a:moveTo>
                  <a:lnTo>
                    <a:pt x="0" y="88671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71"/>
                  </a:lnTo>
                </a:path>
              </a:pathLst>
            </a:custGeom>
            <a:solidFill>
              <a:srgbClr val="803589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Freeform 3"/>
            <p:cNvSpPr/>
            <p:nvPr/>
          </p:nvSpPr>
          <p:spPr>
            <a:xfrm>
              <a:off x="547310" y="4102342"/>
              <a:ext cx="88645" cy="88658"/>
            </a:xfrm>
            <a:custGeom>
              <a:avLst/>
              <a:gdLst>
                <a:gd name="connsiteX0" fmla="*/ 88645 w 88645"/>
                <a:gd name="connsiteY0" fmla="*/ 88658 h 88658"/>
                <a:gd name="connsiteX1" fmla="*/ 0 w 88645"/>
                <a:gd name="connsiteY1" fmla="*/ 88658 h 88658"/>
                <a:gd name="connsiteX2" fmla="*/ 0 w 88645"/>
                <a:gd name="connsiteY2" fmla="*/ 0 h 88658"/>
                <a:gd name="connsiteX3" fmla="*/ 88645 w 88645"/>
                <a:gd name="connsiteY3" fmla="*/ 0 h 88658"/>
                <a:gd name="connsiteX4" fmla="*/ 88645 w 88645"/>
                <a:gd name="connsiteY4" fmla="*/ 88658 h 886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58">
                  <a:moveTo>
                    <a:pt x="88645" y="88658"/>
                  </a:moveTo>
                  <a:lnTo>
                    <a:pt x="0" y="88658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58"/>
                  </a:lnTo>
                </a:path>
              </a:pathLst>
            </a:custGeom>
            <a:solidFill>
              <a:srgbClr val="0A72B5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Freeform 3"/>
            <p:cNvSpPr/>
            <p:nvPr/>
          </p:nvSpPr>
          <p:spPr>
            <a:xfrm>
              <a:off x="724614" y="3836391"/>
              <a:ext cx="88645" cy="88633"/>
            </a:xfrm>
            <a:custGeom>
              <a:avLst/>
              <a:gdLst>
                <a:gd name="connsiteX0" fmla="*/ 88645 w 88645"/>
                <a:gd name="connsiteY0" fmla="*/ 88633 h 88633"/>
                <a:gd name="connsiteX1" fmla="*/ 0 w 88645"/>
                <a:gd name="connsiteY1" fmla="*/ 88633 h 88633"/>
                <a:gd name="connsiteX2" fmla="*/ 0 w 88645"/>
                <a:gd name="connsiteY2" fmla="*/ 0 h 88633"/>
                <a:gd name="connsiteX3" fmla="*/ 88645 w 88645"/>
                <a:gd name="connsiteY3" fmla="*/ 0 h 88633"/>
                <a:gd name="connsiteX4" fmla="*/ 88645 w 88645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45" h="88633">
                  <a:moveTo>
                    <a:pt x="88645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45" y="0"/>
                  </a:lnTo>
                  <a:lnTo>
                    <a:pt x="88645" y="88633"/>
                  </a:lnTo>
                </a:path>
              </a:pathLst>
            </a:custGeom>
            <a:solidFill>
              <a:srgbClr val="E95D0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Freeform 3"/>
            <p:cNvSpPr/>
            <p:nvPr/>
          </p:nvSpPr>
          <p:spPr>
            <a:xfrm>
              <a:off x="635956" y="3836391"/>
              <a:ext cx="88658" cy="88633"/>
            </a:xfrm>
            <a:custGeom>
              <a:avLst/>
              <a:gdLst>
                <a:gd name="connsiteX0" fmla="*/ 88658 w 88658"/>
                <a:gd name="connsiteY0" fmla="*/ 88633 h 88633"/>
                <a:gd name="connsiteX1" fmla="*/ 0 w 88658"/>
                <a:gd name="connsiteY1" fmla="*/ 88633 h 88633"/>
                <a:gd name="connsiteX2" fmla="*/ 0 w 88658"/>
                <a:gd name="connsiteY2" fmla="*/ 0 h 88633"/>
                <a:gd name="connsiteX3" fmla="*/ 88658 w 88658"/>
                <a:gd name="connsiteY3" fmla="*/ 0 h 88633"/>
                <a:gd name="connsiteX4" fmla="*/ 88658 w 88658"/>
                <a:gd name="connsiteY4" fmla="*/ 88633 h 886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8658" h="88633">
                  <a:moveTo>
                    <a:pt x="88658" y="88633"/>
                  </a:moveTo>
                  <a:lnTo>
                    <a:pt x="0" y="88633"/>
                  </a:lnTo>
                  <a:lnTo>
                    <a:pt x="0" y="0"/>
                  </a:lnTo>
                  <a:lnTo>
                    <a:pt x="88658" y="0"/>
                  </a:lnTo>
                  <a:lnTo>
                    <a:pt x="88658" y="88633"/>
                  </a:lnTo>
                </a:path>
              </a:pathLst>
            </a:custGeom>
            <a:solidFill>
              <a:srgbClr val="E4117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TextBox 1"/>
          <p:cNvSpPr txBox="1"/>
          <p:nvPr/>
        </p:nvSpPr>
        <p:spPr>
          <a:xfrm>
            <a:off x="619467" y="4711905"/>
            <a:ext cx="2570365" cy="21544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/>
            </a:pPr>
            <a:r>
              <a:rPr lang="is-I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XIV JORNADA ADMÓN ALMERIENSE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587550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ald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" y="4359199"/>
            <a:ext cx="4031693" cy="784301"/>
          </a:xfrm>
          <a:prstGeom prst="rect">
            <a:avLst/>
          </a:prstGeom>
        </p:spPr>
      </p:pic>
      <p:sp>
        <p:nvSpPr>
          <p:cNvPr id="15" name="TextBox 1"/>
          <p:cNvSpPr txBox="1"/>
          <p:nvPr/>
        </p:nvSpPr>
        <p:spPr>
          <a:xfrm>
            <a:off x="634555" y="412148"/>
            <a:ext cx="6703426" cy="88742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200"/>
              </a:lnSpc>
              <a:tabLst>
                <a:tab pos="520700" algn="l"/>
                <a:tab pos="558800" algn="l"/>
              </a:tabLst>
            </a:pPr>
            <a:r>
              <a:rPr lang="en-US" altLang="zh-CN" sz="2800" b="1" dirty="0">
                <a:solidFill>
                  <a:srgbClr val="3C5262"/>
                </a:solidFill>
                <a:latin typeface="Montserrat-Bold"/>
                <a:cs typeface="Montserrat-Bold"/>
              </a:rPr>
              <a:t>ESTADÍSTICAS DE INTERMEDIACIÓN</a:t>
            </a:r>
          </a:p>
        </p:txBody>
      </p:sp>
      <p:pic>
        <p:nvPicPr>
          <p:cNvPr id="35" name="Imagen 34" descr="logo-solo (1)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5" y="312878"/>
            <a:ext cx="1175466" cy="226387"/>
          </a:xfrm>
          <a:prstGeom prst="rect">
            <a:avLst/>
          </a:prstGeom>
        </p:spPr>
      </p:pic>
      <p:sp>
        <p:nvSpPr>
          <p:cNvPr id="37" name="Marcador de número de diapositiva 52"/>
          <p:cNvSpPr>
            <a:spLocks noGrp="1"/>
          </p:cNvSpPr>
          <p:nvPr>
            <p:ph type="sldNum" sz="quarter" idx="12"/>
          </p:nvPr>
        </p:nvSpPr>
        <p:spPr>
          <a:xfrm>
            <a:off x="275453" y="4609389"/>
            <a:ext cx="291816" cy="365125"/>
          </a:xfrm>
        </p:spPr>
        <p:txBody>
          <a:bodyPr/>
          <a:lstStyle/>
          <a:p>
            <a:pPr algn="l"/>
            <a:fld id="{70B8C0A9-6C2F-4A4C-9FDB-F775D34D6E63}" type="slidenum">
              <a:rPr lang="es-ES" smtClean="0"/>
              <a:pPr algn="l"/>
              <a:t>8</a:t>
            </a:fld>
            <a:endParaRPr lang="es-ES" dirty="0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600" y="181915"/>
            <a:ext cx="1058334" cy="463413"/>
          </a:xfrm>
          <a:prstGeom prst="rect">
            <a:avLst/>
          </a:prstGeom>
        </p:spPr>
      </p:pic>
      <p:sp>
        <p:nvSpPr>
          <p:cNvPr id="61" name="Shape 357"/>
          <p:cNvSpPr/>
          <p:nvPr/>
        </p:nvSpPr>
        <p:spPr>
          <a:xfrm>
            <a:off x="3607279" y="1495098"/>
            <a:ext cx="5116412" cy="280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fontAlgn="base"/>
            <a:r>
              <a:rPr lang="es-ES" sz="1600" dirty="0"/>
              <a:t>Número de Servicios: </a:t>
            </a:r>
            <a:r>
              <a:rPr lang="es-ES" sz="1600" b="1" dirty="0"/>
              <a:t>60</a:t>
            </a:r>
            <a:r>
              <a:rPr lang="es-ES" sz="1600" dirty="0"/>
              <a:t> </a:t>
            </a:r>
          </a:p>
          <a:p>
            <a:pPr fontAlgn="base"/>
            <a:endParaRPr lang="es-ES" sz="1600" dirty="0"/>
          </a:p>
          <a:p>
            <a:pPr fontAlgn="base"/>
            <a:r>
              <a:rPr lang="es-ES" sz="1600" dirty="0"/>
              <a:t>Cedentes de Información: </a:t>
            </a:r>
            <a:r>
              <a:rPr lang="es-ES" sz="1600" b="1" dirty="0"/>
              <a:t>26</a:t>
            </a:r>
          </a:p>
          <a:p>
            <a:pPr fontAlgn="base"/>
            <a:endParaRPr lang="es-ES" sz="1600" dirty="0"/>
          </a:p>
          <a:p>
            <a:pPr fontAlgn="base"/>
            <a:r>
              <a:rPr lang="es-ES" sz="1600" dirty="0"/>
              <a:t>Organismos Cesionarios: </a:t>
            </a:r>
            <a:r>
              <a:rPr lang="es-ES" sz="1600" b="1" dirty="0"/>
              <a:t>Más de 265</a:t>
            </a:r>
          </a:p>
          <a:p>
            <a:pPr fontAlgn="base"/>
            <a:br>
              <a:rPr lang="es-ES" sz="1600" dirty="0"/>
            </a:br>
            <a:r>
              <a:rPr lang="es-ES" sz="1600" dirty="0"/>
              <a:t>Transmisiones de datos de 2015: </a:t>
            </a:r>
            <a:r>
              <a:rPr lang="es-ES" sz="1600" b="1" dirty="0"/>
              <a:t>53,60M Millones 2015 </a:t>
            </a:r>
          </a:p>
          <a:p>
            <a:pPr fontAlgn="base"/>
            <a:r>
              <a:rPr lang="es-ES" sz="1600" b="1" dirty="0"/>
              <a:t>+44,3% respecto a 2014</a:t>
            </a:r>
          </a:p>
          <a:p>
            <a:pPr fontAlgn="base"/>
            <a:endParaRPr lang="es-ES" sz="1600" dirty="0"/>
          </a:p>
          <a:p>
            <a:pPr fontAlgn="base"/>
            <a:r>
              <a:rPr lang="es-ES" sz="1600" dirty="0"/>
              <a:t>Ahorro anual al ciudadano 2015 estimado:</a:t>
            </a:r>
            <a:br>
              <a:rPr lang="es-ES" sz="1600" dirty="0"/>
            </a:br>
            <a:r>
              <a:rPr lang="es-ES" sz="1600" b="1" dirty="0"/>
              <a:t>272 Millones de € según Modelo Estándar de costes</a:t>
            </a:r>
          </a:p>
        </p:txBody>
      </p:sp>
      <p:pic>
        <p:nvPicPr>
          <p:cNvPr id="3" name="Imagen 2" descr="icono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473" y="1385552"/>
            <a:ext cx="985032" cy="2958730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619467" y="4711905"/>
            <a:ext cx="2570365" cy="21544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/>
            </a:pPr>
            <a:r>
              <a:rPr lang="is-I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XIV JORNADA ADMÓN ALMERIENSE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1155534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ald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" y="4359199"/>
            <a:ext cx="4031693" cy="784301"/>
          </a:xfrm>
          <a:prstGeom prst="rect">
            <a:avLst/>
          </a:prstGeom>
        </p:spPr>
      </p:pic>
      <p:sp>
        <p:nvSpPr>
          <p:cNvPr id="15" name="TextBox 1"/>
          <p:cNvSpPr txBox="1"/>
          <p:nvPr/>
        </p:nvSpPr>
        <p:spPr>
          <a:xfrm>
            <a:off x="567269" y="814533"/>
            <a:ext cx="7412286" cy="47705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tabLst>
                <a:tab pos="520700" algn="l"/>
                <a:tab pos="558800" algn="l"/>
              </a:tabLst>
            </a:pPr>
            <a:r>
              <a:rPr lang="es-ES" altLang="zh-CN" sz="2800" b="1" dirty="0">
                <a:solidFill>
                  <a:srgbClr val="3C5262"/>
                </a:solidFill>
                <a:latin typeface="Montserrat-Bold"/>
                <a:cs typeface="Montserrat-Bold"/>
              </a:rPr>
              <a:t>NOTICIAS SOBRE ADMIN. ELECTRÓNICA</a:t>
            </a:r>
          </a:p>
        </p:txBody>
      </p:sp>
      <p:pic>
        <p:nvPicPr>
          <p:cNvPr id="35" name="Imagen 34" descr="logo-solo (1)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5" y="312878"/>
            <a:ext cx="1175466" cy="226387"/>
          </a:xfrm>
          <a:prstGeom prst="rect">
            <a:avLst/>
          </a:prstGeom>
        </p:spPr>
      </p:pic>
      <p:sp>
        <p:nvSpPr>
          <p:cNvPr id="37" name="Marcador de número de diapositiva 52"/>
          <p:cNvSpPr>
            <a:spLocks noGrp="1"/>
          </p:cNvSpPr>
          <p:nvPr>
            <p:ph type="sldNum" sz="quarter" idx="12"/>
          </p:nvPr>
        </p:nvSpPr>
        <p:spPr>
          <a:xfrm>
            <a:off x="275453" y="4609389"/>
            <a:ext cx="291816" cy="365125"/>
          </a:xfrm>
        </p:spPr>
        <p:txBody>
          <a:bodyPr/>
          <a:lstStyle/>
          <a:p>
            <a:pPr algn="l"/>
            <a:fld id="{70B8C0A9-6C2F-4A4C-9FDB-F775D34D6E63}" type="slidenum">
              <a:rPr lang="es-ES" smtClean="0"/>
              <a:pPr algn="l"/>
              <a:t>9</a:t>
            </a:fld>
            <a:endParaRPr lang="es-ES" dirty="0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600" y="181915"/>
            <a:ext cx="1058334" cy="4634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8343" y="3618733"/>
            <a:ext cx="5800135" cy="7296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1559" y="1389246"/>
            <a:ext cx="4881309" cy="9015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388" y="2749755"/>
            <a:ext cx="4137903" cy="6993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8616" y="2837632"/>
            <a:ext cx="3759584" cy="6870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0248" y="1085368"/>
            <a:ext cx="1873444" cy="10478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797" y="3610233"/>
            <a:ext cx="1558025" cy="68334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1"/>
          <a:srcRect l="9619" t="34440" r="9112" b="33370"/>
          <a:stretch/>
        </p:blipFill>
        <p:spPr>
          <a:xfrm>
            <a:off x="5236285" y="2293180"/>
            <a:ext cx="2958813" cy="59527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2"/>
          <a:srcRect l="14834" t="23171" r="13000" b="22383"/>
          <a:stretch/>
        </p:blipFill>
        <p:spPr>
          <a:xfrm>
            <a:off x="1087483" y="2277507"/>
            <a:ext cx="2795402" cy="559259"/>
          </a:xfrm>
          <a:prstGeom prst="rect">
            <a:avLst/>
          </a:prstGeom>
        </p:spPr>
      </p:pic>
      <p:sp>
        <p:nvSpPr>
          <p:cNvPr id="16" name="TextBox 1"/>
          <p:cNvSpPr txBox="1"/>
          <p:nvPr/>
        </p:nvSpPr>
        <p:spPr>
          <a:xfrm>
            <a:off x="619467" y="4711905"/>
            <a:ext cx="2570365" cy="21544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/>
            </a:pPr>
            <a:r>
              <a:rPr lang="is-I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XIV JORNADA ADMÓN ALMERIENSE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41101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758</Words>
  <Application>Microsoft Office PowerPoint</Application>
  <PresentationFormat>Presentación en pantalla (16:9)</PresentationFormat>
  <Paragraphs>126</Paragraphs>
  <Slides>17</Slides>
  <Notes>5</Notes>
  <HiddenSlides>0</HiddenSlides>
  <MMClips>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宋体</vt:lpstr>
      <vt:lpstr>Arial</vt:lpstr>
      <vt:lpstr>Calibri</vt:lpstr>
      <vt:lpstr>Montserrat-Bold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IMAC</dc:creator>
  <cp:lastModifiedBy>Jose Ramón Gramuntell</cp:lastModifiedBy>
  <cp:revision>74</cp:revision>
  <dcterms:created xsi:type="dcterms:W3CDTF">2016-11-18T10:06:18Z</dcterms:created>
  <dcterms:modified xsi:type="dcterms:W3CDTF">2016-11-22T21:18:53Z</dcterms:modified>
</cp:coreProperties>
</file>